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363" r:id="rId3"/>
    <p:sldId id="354" r:id="rId4"/>
    <p:sldId id="356" r:id="rId5"/>
    <p:sldId id="353" r:id="rId6"/>
    <p:sldId id="351" r:id="rId7"/>
    <p:sldId id="352" r:id="rId8"/>
    <p:sldId id="355" r:id="rId9"/>
    <p:sldId id="365" r:id="rId10"/>
    <p:sldId id="349" r:id="rId11"/>
    <p:sldId id="350" r:id="rId12"/>
    <p:sldId id="367" r:id="rId13"/>
    <p:sldId id="357" r:id="rId14"/>
    <p:sldId id="368" r:id="rId15"/>
    <p:sldId id="369" r:id="rId16"/>
    <p:sldId id="370" r:id="rId17"/>
    <p:sldId id="371" r:id="rId18"/>
    <p:sldId id="284" r:id="rId1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3985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643" autoAdjust="0"/>
  </p:normalViewPr>
  <p:slideViewPr>
    <p:cSldViewPr>
      <p:cViewPr varScale="1">
        <p:scale>
          <a:sx n="60" d="100"/>
          <a:sy n="60" d="100"/>
        </p:scale>
        <p:origin x="-165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E9BE4-F256-4753-8ADC-87231710FBAB}" type="datetimeFigureOut">
              <a:rPr lang="zh-CN" altLang="en-US" smtClean="0"/>
              <a:t>2015/8/27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2D08-1381-4075-8082-F13C3C0D7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04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32D08-1381-4075-8082-F13C3C0D734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069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200" b="1" dirty="0" smtClean="0">
                <a:latin typeface="+mn-ea"/>
              </a:rPr>
              <a:t>冠心病危害如此严重，</a:t>
            </a:r>
            <a:endParaRPr lang="en-US" altLang="zh-CN" sz="12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 smtClean="0">
                <a:latin typeface="+mn-ea"/>
              </a:rPr>
              <a:t>那么，</a:t>
            </a:r>
            <a:endParaRPr lang="en-US" altLang="zh-CN" sz="12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 smtClean="0">
                <a:latin typeface="+mn-ea"/>
              </a:rPr>
              <a:t>什么是冠心病</a:t>
            </a:r>
            <a:r>
              <a:rPr lang="zh-CN" altLang="en-US" sz="1200" b="1" smtClean="0">
                <a:latin typeface="+mn-ea"/>
              </a:rPr>
              <a:t>呢？让我们来了解下吧！</a:t>
            </a:r>
            <a:endParaRPr lang="en-US" altLang="zh-CN" sz="1200" b="1" smtClean="0">
              <a:latin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32D08-1381-4075-8082-F13C3C0D734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291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所谓冠心病</a:t>
            </a:r>
            <a:r>
              <a:rPr lang="zh-CN" altLang="en-US" sz="1200" b="1" dirty="0" smtClean="0">
                <a:latin typeface="+mn-ea"/>
              </a:rPr>
              <a:t>即冠状动脉粥样硬化性心脏病的简称</a:t>
            </a: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，是指供应心脏营养的血管（冠状动脉）被</a:t>
            </a: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</a:rPr>
              <a:t>动脉粥样硬化斑块（或血栓）阻塞</a:t>
            </a: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，导致</a:t>
            </a: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</a:rPr>
              <a:t>心肌缺血、缺氧或坏死</a:t>
            </a: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而引起的心脏病。</a:t>
            </a:r>
            <a:endParaRPr kumimoji="0" lang="en-US" altLang="zh-CN" sz="1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32D08-1381-4075-8082-F13C3C0D734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1893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（告诉患者冠心病的分型及临床表现。纠正患者出院就是治疗结束的错误观念，告诉患者要积极降低胆固醇，预防心血管疾病的复发）（心内）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32D08-1381-4075-8082-F13C3C0D734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793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小李，男，</a:t>
            </a:r>
            <a:r>
              <a:rPr lang="en-US" altLang="zh-CN" dirty="0" smtClean="0"/>
              <a:t>40</a:t>
            </a:r>
            <a:r>
              <a:rPr lang="zh-CN" altLang="en-US" dirty="0" smtClean="0"/>
              <a:t>岁，因“运动时突然眼前发黑跌倒，清醒后自觉胸闷，急来医院就诊，诊断为急性心肌梗死，出院后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个月血脂复查正常，</a:t>
            </a:r>
            <a:r>
              <a:rPr lang="en-US" altLang="zh-CN" dirty="0" smtClean="0"/>
              <a:t>2</a:t>
            </a:r>
            <a:r>
              <a:rPr lang="zh-CN" altLang="en-US" dirty="0" smtClean="0"/>
              <a:t>年后以不稳定性心绞痛入院，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32D08-1381-4075-8082-F13C3C0D734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673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最后，谢谢大家的聆听！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32D08-1381-4075-8082-F13C3C0D734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7496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2015/8/27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2015/8/27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2015/8/27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2015/8/27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2015/8/27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2015/8/27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2015/8/27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2015/8/27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2015/8/27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2015/8/27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2015/8/27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2015/8/27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Font typeface="Arial" pitchFamily="34" charset="0"/>
        <a:buChar char="•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Font typeface="Arial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Font typeface="Arial" pitchFamily="34" charset="0"/>
        <a:buChar char="•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Font typeface="Arial" pitchFamily="34" charset="0"/>
        <a:buChar char="–"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Font typeface="Arial" pitchFamily="34" charset="0"/>
        <a:buChar char="»"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4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hdphoto" Target="../media/hdphoto3.wdp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microsoft.com/office/2007/relationships/hdphoto" Target="../media/hdphoto4.wdp"/><Relationship Id="rId10" Type="http://schemas.openxmlformats.org/officeDocument/2006/relationships/image" Target="../media/image26.jpg"/><Relationship Id="rId4" Type="http://schemas.openxmlformats.org/officeDocument/2006/relationships/image" Target="../media/image21.png"/><Relationship Id="rId9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535039"/>
            <a:ext cx="7772400" cy="1470025"/>
          </a:xfrm>
        </p:spPr>
        <p:txBody>
          <a:bodyPr anchor="ctr">
            <a:normAutofit/>
          </a:bodyPr>
          <a:lstStyle/>
          <a:p>
            <a:r>
              <a:rPr lang="zh-CN" altLang="zh-CN" sz="4000" dirty="0" smtClean="0">
                <a:solidFill>
                  <a:srgbClr val="FFFF00"/>
                </a:solidFill>
              </a:rPr>
              <a:t>得了</a:t>
            </a:r>
            <a:r>
              <a:rPr lang="zh-CN" altLang="zh-CN" sz="4000" dirty="0">
                <a:solidFill>
                  <a:srgbClr val="FFFF00"/>
                </a:solidFill>
              </a:rPr>
              <a:t>冠心病，我该</a:t>
            </a:r>
            <a:r>
              <a:rPr lang="zh-CN" altLang="zh-CN" sz="4000" dirty="0" smtClean="0">
                <a:solidFill>
                  <a:srgbClr val="FFFF00"/>
                </a:solidFill>
              </a:rPr>
              <a:t>怎么办</a:t>
            </a:r>
            <a:r>
              <a:rPr lang="zh-CN" altLang="en-US" sz="4000" dirty="0" smtClean="0">
                <a:solidFill>
                  <a:srgbClr val="FFFF00"/>
                </a:solidFill>
              </a:rPr>
              <a:t>？</a:t>
            </a:r>
            <a:endParaRPr lang="zh-CN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27784" y="2564904"/>
            <a:ext cx="4896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+mn-ea"/>
              </a:rPr>
              <a:t>得了冠心病，我该怎么办？</a:t>
            </a:r>
            <a:endParaRPr lang="zh-CN" altLang="en-US" sz="2400" b="1" dirty="0">
              <a:latin typeface="+mn-ea"/>
            </a:endParaRPr>
          </a:p>
        </p:txBody>
      </p:sp>
      <p:pic>
        <p:nvPicPr>
          <p:cNvPr id="5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429000"/>
            <a:ext cx="3792422" cy="2844316"/>
          </a:xfrm>
        </p:spPr>
      </p:pic>
    </p:spTree>
    <p:extLst>
      <p:ext uri="{BB962C8B-B14F-4D97-AF65-F5344CB8AC3E}">
        <p14:creationId xmlns:p14="http://schemas.microsoft.com/office/powerpoint/2010/main" val="320678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511964" y="2348880"/>
            <a:ext cx="8020476" cy="3384376"/>
            <a:chOff x="179512" y="764704"/>
            <a:chExt cx="8696136" cy="3542723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4874" y="1013369"/>
              <a:ext cx="4300774" cy="3279727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2" y="764704"/>
              <a:ext cx="4935061" cy="3542723"/>
            </a:xfrm>
            <a:prstGeom prst="rect">
              <a:avLst/>
            </a:prstGeom>
          </p:spPr>
        </p:pic>
        <p:grpSp>
          <p:nvGrpSpPr>
            <p:cNvPr id="33" name="组合 32"/>
            <p:cNvGrpSpPr/>
            <p:nvPr/>
          </p:nvGrpSpPr>
          <p:grpSpPr>
            <a:xfrm>
              <a:off x="727782" y="1097004"/>
              <a:ext cx="7870228" cy="2345773"/>
              <a:chOff x="727782" y="1097004"/>
              <a:chExt cx="7870228" cy="2345773"/>
            </a:xfrm>
          </p:grpSpPr>
          <p:pic>
            <p:nvPicPr>
              <p:cNvPr id="36" name="图片 3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7782" y="1097004"/>
                <a:ext cx="1732686" cy="2134916"/>
              </a:xfrm>
              <a:prstGeom prst="rect">
                <a:avLst/>
              </a:prstGeom>
            </p:spPr>
          </p:pic>
          <p:pic>
            <p:nvPicPr>
              <p:cNvPr id="37" name="图片 3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865324" y="1307861"/>
                <a:ext cx="1732686" cy="2134916"/>
              </a:xfrm>
              <a:prstGeom prst="rect">
                <a:avLst/>
              </a:prstGeom>
            </p:spPr>
          </p:pic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912813"/>
          </a:xfrm>
        </p:spPr>
        <p:txBody>
          <a:bodyPr>
            <a:normAutofit/>
          </a:bodyPr>
          <a:lstStyle/>
          <a:p>
            <a:r>
              <a:rPr lang="zh-CN" altLang="en-US" sz="2800" dirty="0" smtClean="0">
                <a:latin typeface="+mj-ea"/>
              </a:rPr>
              <a:t>双“管”齐下，降低冠心病风险！</a:t>
            </a:r>
            <a:endParaRPr lang="zh-CN" altLang="en-US" sz="2800" dirty="0">
              <a:latin typeface="+mj-ea"/>
            </a:endParaRPr>
          </a:p>
        </p:txBody>
      </p:sp>
      <p:sp>
        <p:nvSpPr>
          <p:cNvPr id="21" name="Text Box 7"/>
          <p:cNvSpPr txBox="1">
            <a:spLocks noChangeArrowheads="1"/>
          </p:cNvSpPr>
          <p:nvPr/>
        </p:nvSpPr>
        <p:spPr bwMode="gray">
          <a:xfrm>
            <a:off x="5148064" y="5094183"/>
            <a:ext cx="2628896" cy="1431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20650" indent="-120650">
              <a:spcBef>
                <a:spcPts val="600"/>
              </a:spcBef>
              <a:buFontTx/>
              <a:buChar char="•"/>
            </a:pPr>
            <a:r>
              <a:rPr lang="zh-CN" altLang="en-US" b="1" dirty="0" smtClean="0">
                <a:latin typeface="+mj-ea"/>
                <a:ea typeface="+mj-ea"/>
              </a:rPr>
              <a:t>阿司匹林</a:t>
            </a:r>
            <a:endParaRPr lang="en-US" altLang="zh-CN" b="1" dirty="0" smtClean="0">
              <a:latin typeface="+mj-ea"/>
              <a:ea typeface="+mj-ea"/>
            </a:endParaRPr>
          </a:p>
          <a:p>
            <a:pPr marL="120650" indent="-120650">
              <a:spcBef>
                <a:spcPts val="600"/>
              </a:spcBef>
              <a:buFontTx/>
              <a:buChar char="•"/>
            </a:pPr>
            <a:r>
              <a:rPr lang="el-GR" altLang="zh-CN" b="1" dirty="0" smtClean="0">
                <a:latin typeface="+mj-ea"/>
                <a:ea typeface="+mj-ea"/>
              </a:rPr>
              <a:t>β</a:t>
            </a:r>
            <a:r>
              <a:rPr lang="en-US" altLang="zh-CN" b="1" dirty="0" smtClean="0">
                <a:latin typeface="+mj-ea"/>
                <a:ea typeface="+mj-ea"/>
              </a:rPr>
              <a:t>-</a:t>
            </a:r>
            <a:r>
              <a:rPr lang="zh-CN" altLang="en-US" b="1" dirty="0" smtClean="0">
                <a:latin typeface="+mj-ea"/>
                <a:ea typeface="+mj-ea"/>
              </a:rPr>
              <a:t>受体阻滞剂、降压药</a:t>
            </a:r>
            <a:endParaRPr lang="en-US" altLang="zh-CN" b="1" dirty="0" smtClean="0">
              <a:latin typeface="+mj-ea"/>
              <a:ea typeface="+mj-ea"/>
            </a:endParaRPr>
          </a:p>
          <a:p>
            <a:pPr marL="120650" indent="-120650">
              <a:spcBef>
                <a:spcPts val="600"/>
              </a:spcBef>
              <a:buFontTx/>
              <a:buChar char="•"/>
            </a:pPr>
            <a:r>
              <a:rPr lang="zh-CN" altLang="en-US" b="1" dirty="0" smtClean="0">
                <a:latin typeface="+mj-ea"/>
                <a:ea typeface="+mj-ea"/>
              </a:rPr>
              <a:t>他汀降低胆固醇</a:t>
            </a:r>
            <a:endParaRPr lang="en-US" altLang="zh-CN" b="1" dirty="0" smtClean="0">
              <a:latin typeface="+mj-ea"/>
              <a:ea typeface="+mj-ea"/>
            </a:endParaRPr>
          </a:p>
          <a:p>
            <a:pPr marL="120650" indent="-120650">
              <a:spcBef>
                <a:spcPts val="600"/>
              </a:spcBef>
              <a:buFontTx/>
              <a:buChar char="•"/>
            </a:pPr>
            <a:r>
              <a:rPr lang="zh-CN" altLang="en-US" b="1" dirty="0" smtClean="0">
                <a:latin typeface="+mj-ea"/>
                <a:ea typeface="+mj-ea"/>
              </a:rPr>
              <a:t>降糖药</a:t>
            </a:r>
            <a:endParaRPr lang="en-US" altLang="zh-CN" b="1" dirty="0">
              <a:latin typeface="+mj-ea"/>
              <a:ea typeface="+mj-ea"/>
            </a:endParaRPr>
          </a:p>
        </p:txBody>
      </p:sp>
      <p:sp>
        <p:nvSpPr>
          <p:cNvPr id="26" name="Text Box 12"/>
          <p:cNvSpPr txBox="1">
            <a:spLocks noChangeArrowheads="1"/>
          </p:cNvSpPr>
          <p:nvPr/>
        </p:nvSpPr>
        <p:spPr bwMode="gray">
          <a:xfrm>
            <a:off x="2123728" y="5094183"/>
            <a:ext cx="2538413" cy="1431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20650" indent="-120650">
              <a:spcBef>
                <a:spcPts val="600"/>
              </a:spcBef>
              <a:buFontTx/>
              <a:buChar char="•"/>
            </a:pPr>
            <a:r>
              <a:rPr lang="zh-CN" altLang="en-US" b="1" dirty="0" smtClean="0">
                <a:latin typeface="+mj-ea"/>
                <a:ea typeface="+mj-ea"/>
              </a:rPr>
              <a:t>合理饮食</a:t>
            </a:r>
            <a:endParaRPr lang="en-US" altLang="zh-CN" b="1" dirty="0" smtClean="0">
              <a:latin typeface="+mj-ea"/>
              <a:ea typeface="+mj-ea"/>
            </a:endParaRPr>
          </a:p>
          <a:p>
            <a:pPr marL="120650" indent="-120650">
              <a:spcBef>
                <a:spcPts val="600"/>
              </a:spcBef>
              <a:buFontTx/>
              <a:buChar char="•"/>
            </a:pPr>
            <a:r>
              <a:rPr lang="zh-CN" altLang="en-US" b="1" dirty="0" smtClean="0">
                <a:latin typeface="+mj-ea"/>
                <a:ea typeface="+mj-ea"/>
              </a:rPr>
              <a:t>适量运动</a:t>
            </a:r>
            <a:endParaRPr lang="en-US" altLang="zh-CN" b="1" dirty="0" smtClean="0">
              <a:latin typeface="+mj-ea"/>
              <a:ea typeface="+mj-ea"/>
            </a:endParaRPr>
          </a:p>
          <a:p>
            <a:pPr marL="120650" indent="-120650">
              <a:spcBef>
                <a:spcPts val="600"/>
              </a:spcBef>
              <a:buFontTx/>
              <a:buChar char="•"/>
            </a:pPr>
            <a:r>
              <a:rPr lang="zh-CN" altLang="en-US" b="1" dirty="0" smtClean="0">
                <a:latin typeface="+mj-ea"/>
                <a:ea typeface="+mj-ea"/>
              </a:rPr>
              <a:t>戒烟限酒</a:t>
            </a:r>
            <a:endParaRPr lang="en-US" altLang="zh-CN" b="1" dirty="0" smtClean="0">
              <a:latin typeface="+mj-ea"/>
              <a:ea typeface="+mj-ea"/>
            </a:endParaRPr>
          </a:p>
          <a:p>
            <a:pPr marL="120650" indent="-120650">
              <a:spcBef>
                <a:spcPts val="600"/>
              </a:spcBef>
              <a:buFontTx/>
              <a:buChar char="•"/>
            </a:pPr>
            <a:r>
              <a:rPr lang="zh-CN" altLang="en-US" b="1" dirty="0" smtClean="0">
                <a:latin typeface="+mj-ea"/>
                <a:ea typeface="+mj-ea"/>
              </a:rPr>
              <a:t>心理平衡</a:t>
            </a:r>
            <a:endParaRPr lang="en-US" altLang="zh-CN" b="1" dirty="0">
              <a:latin typeface="+mj-ea"/>
              <a:ea typeface="+mj-ea"/>
            </a:endParaRPr>
          </a:p>
        </p:txBody>
      </p:sp>
      <p:sp>
        <p:nvSpPr>
          <p:cNvPr id="27" name="Rectangle 13"/>
          <p:cNvSpPr>
            <a:spLocks noChangeArrowheads="1"/>
          </p:cNvSpPr>
          <p:nvPr/>
        </p:nvSpPr>
        <p:spPr bwMode="auto">
          <a:xfrm>
            <a:off x="2951820" y="2236802"/>
            <a:ext cx="324036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ea"/>
                <a:ea typeface="+mj-ea"/>
              </a:rPr>
              <a:t>双 “管” 齐 下</a:t>
            </a:r>
            <a:endParaRPr kumimoji="0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076056" y="2813149"/>
            <a:ext cx="21431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/>
              <a:t>二“管”</a:t>
            </a:r>
            <a:endParaRPr lang="en-US" altLang="zh-CN" sz="2000" b="1" dirty="0" smtClean="0"/>
          </a:p>
          <a:p>
            <a:pPr algn="ctr"/>
            <a:r>
              <a:rPr lang="zh-CN" altLang="en-US" sz="2000" b="1" dirty="0" smtClean="0"/>
              <a:t>合理用药</a:t>
            </a:r>
            <a:endParaRPr lang="zh-CN" altLang="en-US" sz="20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2195736" y="2739400"/>
            <a:ext cx="21431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一</a:t>
            </a:r>
            <a:r>
              <a:rPr lang="zh-CN" altLang="en-US" sz="2000" b="1" dirty="0" smtClean="0"/>
              <a:t>“管”</a:t>
            </a:r>
            <a:endParaRPr lang="en-US" altLang="zh-CN" sz="2000" b="1" dirty="0" smtClean="0"/>
          </a:p>
          <a:p>
            <a:pPr algn="ctr"/>
            <a:r>
              <a:rPr lang="zh-CN" altLang="en-US" sz="2000" b="1" dirty="0" smtClean="0"/>
              <a:t>生活方式</a:t>
            </a:r>
            <a:endParaRPr lang="zh-CN" altLang="en-US" sz="2000" b="1" dirty="0"/>
          </a:p>
        </p:txBody>
      </p:sp>
      <p:sp>
        <p:nvSpPr>
          <p:cNvPr id="16" name="矩形 15"/>
          <p:cNvSpPr/>
          <p:nvPr/>
        </p:nvSpPr>
        <p:spPr>
          <a:xfrm>
            <a:off x="571472" y="1285860"/>
            <a:ext cx="79296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latin typeface="+mj-ea"/>
              </a:rPr>
              <a:t>只要坚持双“管”齐下，保证合理用药和生活方式调整，就可以大大降低心梗再发和猝死的风险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59897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健康的生活方式是治疗的基础</a:t>
            </a:r>
            <a:endParaRPr lang="zh-CN" altLang="en-US" dirty="0"/>
          </a:p>
        </p:txBody>
      </p:sp>
      <p:pic>
        <p:nvPicPr>
          <p:cNvPr id="21" name="图片 20" descr="跑步老头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43808" y="2420888"/>
            <a:ext cx="1530136" cy="14282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35" name="直接连接符 34"/>
          <p:cNvCxnSpPr/>
          <p:nvPr/>
        </p:nvCxnSpPr>
        <p:spPr>
          <a:xfrm>
            <a:off x="1653814" y="2989380"/>
            <a:ext cx="0" cy="526076"/>
          </a:xfrm>
          <a:prstGeom prst="line">
            <a:avLst/>
          </a:prstGeom>
          <a:noFill/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</p:cxnSp>
      <p:sp>
        <p:nvSpPr>
          <p:cNvPr id="36" name="椭圆 35"/>
          <p:cNvSpPr/>
          <p:nvPr/>
        </p:nvSpPr>
        <p:spPr>
          <a:xfrm>
            <a:off x="1601206" y="3515457"/>
            <a:ext cx="105216" cy="105216"/>
          </a:xfrm>
          <a:prstGeom prst="ellipse">
            <a:avLst/>
          </a:prstGeom>
          <a:noFill/>
          <a:ln w="3810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28186" y="4909907"/>
            <a:ext cx="1768828" cy="191141"/>
          </a:xfrm>
          <a:prstGeom prst="rect">
            <a:avLst/>
          </a:prstGeom>
          <a:solidFill>
            <a:srgbClr val="FFFFFF">
              <a:alpha val="16863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 flipH="1">
            <a:off x="862606" y="3730882"/>
            <a:ext cx="1444842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 smtClean="0">
                <a:solidFill>
                  <a:srgbClr val="0070C0"/>
                </a:solidFill>
                <a:latin typeface="Arial Rounded MT Bold" pitchFamily="34" charset="0"/>
                <a:cs typeface="Times New Roman" pitchFamily="18" charset="0"/>
              </a:rPr>
              <a:t>合理膳食</a:t>
            </a:r>
            <a:endParaRPr kumimoji="0" lang="zh-CN" altLang="en-US" sz="24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0070C0"/>
              </a:solidFill>
              <a:effectLst/>
              <a:uLnTx/>
              <a:uFillTx/>
              <a:latin typeface="Arial Rounded MT Bold" pitchFamily="34" charset="0"/>
              <a:cs typeface="Times New Roman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 flipH="1">
            <a:off x="35496" y="4149080"/>
            <a:ext cx="2567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  <a:cs typeface="Arial" pitchFamily="34" charset="0"/>
              </a:rPr>
              <a:t>少吃高胆固醇食物，如动物内脏，适当吃些杏仁，五谷杂粮，蔬菜水果等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3576510" y="3921278"/>
            <a:ext cx="0" cy="526076"/>
          </a:xfrm>
          <a:prstGeom prst="line">
            <a:avLst/>
          </a:prstGeom>
          <a:noFill/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</p:cxnSp>
      <p:sp>
        <p:nvSpPr>
          <p:cNvPr id="45" name="椭圆 44"/>
          <p:cNvSpPr/>
          <p:nvPr/>
        </p:nvSpPr>
        <p:spPr>
          <a:xfrm>
            <a:off x="3523902" y="4447354"/>
            <a:ext cx="105216" cy="105216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2650881" y="5841805"/>
            <a:ext cx="1768828" cy="191141"/>
          </a:xfrm>
          <a:prstGeom prst="rect">
            <a:avLst/>
          </a:prstGeom>
          <a:solidFill>
            <a:srgbClr val="FFFFFF">
              <a:alpha val="16863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 flipH="1">
            <a:off x="2785302" y="4662779"/>
            <a:ext cx="1444842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00B050"/>
                </a:solidFill>
                <a:effectLst/>
                <a:uLnTx/>
                <a:uFillTx/>
                <a:latin typeface="Arial Rounded MT Bold" pitchFamily="34" charset="0"/>
                <a:ea typeface="微软雅黑" pitchFamily="34" charset="-122"/>
                <a:cs typeface="Times New Roman" pitchFamily="18" charset="0"/>
              </a:rPr>
              <a:t>适量运动</a:t>
            </a:r>
            <a:endParaRPr kumimoji="0" lang="zh-CN" altLang="en-US" sz="24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00B050"/>
              </a:solidFill>
              <a:effectLst/>
              <a:uLnTx/>
              <a:uFillTx/>
              <a:latin typeface="Arial Rounded MT Bold" pitchFamily="34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 flipH="1">
            <a:off x="2650880" y="5048016"/>
            <a:ext cx="3001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  <a:cs typeface="Arial" pitchFamily="34" charset="0"/>
              </a:rPr>
              <a:t>参加适当的体育锻炼，如散步，慢跑等有氧运动，每周三次，每次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  <a:cs typeface="Arial" pitchFamily="34" charset="0"/>
              </a:rPr>
              <a:t>30</a:t>
            </a: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  <a:cs typeface="Arial" pitchFamily="34" charset="0"/>
              </a:rPr>
              <a:t>分钟以上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5495482" y="2989380"/>
            <a:ext cx="0" cy="526076"/>
          </a:xfrm>
          <a:prstGeom prst="line">
            <a:avLst/>
          </a:prstGeom>
          <a:noFill/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</p:cxnSp>
      <p:sp>
        <p:nvSpPr>
          <p:cNvPr id="52" name="椭圆 51"/>
          <p:cNvSpPr/>
          <p:nvPr/>
        </p:nvSpPr>
        <p:spPr>
          <a:xfrm>
            <a:off x="5442874" y="3515457"/>
            <a:ext cx="105216" cy="105216"/>
          </a:xfrm>
          <a:prstGeom prst="ellipse">
            <a:avLst/>
          </a:prstGeom>
          <a:noFill/>
          <a:ln w="38100" cap="flat" cmpd="sng" algn="ctr">
            <a:solidFill>
              <a:schemeClr val="accent6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569854" y="4909907"/>
            <a:ext cx="1768828" cy="191141"/>
          </a:xfrm>
          <a:prstGeom prst="rect">
            <a:avLst/>
          </a:prstGeom>
          <a:solidFill>
            <a:srgbClr val="FFFFFF">
              <a:alpha val="16863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 flipH="1">
            <a:off x="4704274" y="3730882"/>
            <a:ext cx="1444842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 Rounded MT Bold" pitchFamily="34" charset="0"/>
                <a:ea typeface="微软雅黑" pitchFamily="34" charset="-122"/>
                <a:cs typeface="Times New Roman" pitchFamily="18" charset="0"/>
              </a:rPr>
              <a:t>戒烟限酒</a:t>
            </a:r>
            <a:endParaRPr kumimoji="0" lang="zh-CN" altLang="en-US" sz="24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Arial Rounded MT Bold" pitchFamily="34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 flipH="1">
            <a:off x="4355976" y="4139788"/>
            <a:ext cx="2320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  <a:cs typeface="Arial" pitchFamily="34" charset="0"/>
              </a:rPr>
              <a:t>戒烟限酒，获益无穷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  <a:cs typeface="Arial" pitchFamily="34" charset="0"/>
              </a:rPr>
              <a:t>. 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cxnSp>
        <p:nvCxnSpPr>
          <p:cNvPr id="61" name="直接连接符 60"/>
          <p:cNvCxnSpPr/>
          <p:nvPr/>
        </p:nvCxnSpPr>
        <p:spPr>
          <a:xfrm>
            <a:off x="7439698" y="3921278"/>
            <a:ext cx="0" cy="526076"/>
          </a:xfrm>
          <a:prstGeom prst="line">
            <a:avLst/>
          </a:prstGeom>
          <a:noFill/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</p:cxnSp>
      <p:sp>
        <p:nvSpPr>
          <p:cNvPr id="62" name="椭圆 61"/>
          <p:cNvSpPr/>
          <p:nvPr/>
        </p:nvSpPr>
        <p:spPr>
          <a:xfrm>
            <a:off x="7387090" y="4447354"/>
            <a:ext cx="105216" cy="105216"/>
          </a:xfrm>
          <a:prstGeom prst="ellipse">
            <a:avLst/>
          </a:prstGeom>
          <a:noFill/>
          <a:ln w="381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6514069" y="5841805"/>
            <a:ext cx="1768828" cy="191141"/>
          </a:xfrm>
          <a:prstGeom prst="rect">
            <a:avLst/>
          </a:prstGeom>
          <a:solidFill>
            <a:srgbClr val="FFFFFF">
              <a:alpha val="16863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 flipH="1">
            <a:off x="6648490" y="4662779"/>
            <a:ext cx="1444842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7030A0"/>
                </a:solidFill>
                <a:effectLst/>
                <a:uLnTx/>
                <a:uFillTx/>
                <a:latin typeface="Arial Rounded MT Bold" pitchFamily="34" charset="0"/>
                <a:ea typeface="微软雅黑" pitchFamily="34" charset="-122"/>
                <a:cs typeface="Times New Roman" pitchFamily="18" charset="0"/>
              </a:rPr>
              <a:t>心理平衡</a:t>
            </a:r>
            <a:endParaRPr kumimoji="0" lang="zh-CN" altLang="en-US" sz="24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7030A0"/>
              </a:solidFill>
              <a:effectLst/>
              <a:uLnTx/>
              <a:uFillTx/>
              <a:latin typeface="Arial Rounded MT Bold" pitchFamily="34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 flipH="1">
            <a:off x="6715750" y="5086925"/>
            <a:ext cx="1888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  <a:cs typeface="Arial" pitchFamily="34" charset="0"/>
              </a:rPr>
              <a:t>避免负面情绪，保持乐观心态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22" y="1203987"/>
            <a:ext cx="1656184" cy="14309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0" t="3477" r="10121" b="14061"/>
          <a:stretch/>
        </p:blipFill>
        <p:spPr>
          <a:xfrm>
            <a:off x="4680012" y="1393108"/>
            <a:ext cx="1944216" cy="13868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" t="-4144" b="8346"/>
          <a:stretch/>
        </p:blipFill>
        <p:spPr>
          <a:xfrm>
            <a:off x="6660232" y="2348880"/>
            <a:ext cx="2090271" cy="16561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1546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他汀是降脂治疗的基石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772816"/>
            <a:ext cx="5410944" cy="4785395"/>
          </a:xfrm>
        </p:spPr>
        <p:txBody>
          <a:bodyPr/>
          <a:lstStyle/>
          <a:p>
            <a:pPr>
              <a:buFont typeface="Wingdings" pitchFamily="2" charset="2"/>
              <a:buChar char="l"/>
            </a:pPr>
            <a:r>
              <a:rPr lang="zh-CN" altLang="en-US" sz="2000" b="0" dirty="0"/>
              <a:t>常用降脂</a:t>
            </a:r>
            <a:r>
              <a:rPr lang="zh-CN" altLang="en-US" sz="2000" b="0" dirty="0" smtClean="0"/>
              <a:t>药</a:t>
            </a:r>
            <a:r>
              <a:rPr lang="zh-CN" altLang="en-US" sz="2000" b="0" dirty="0"/>
              <a:t>中，他汀使用最广泛</a:t>
            </a:r>
            <a:endParaRPr lang="en-US" altLang="zh-CN" sz="2000" b="0" dirty="0"/>
          </a:p>
          <a:p>
            <a:pPr marL="0" indent="0">
              <a:buNone/>
            </a:pPr>
            <a:endParaRPr lang="en-US" altLang="zh-CN" sz="2000" b="0" dirty="0"/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0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他汀通过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抑制肝脏内胆固醇合成</a:t>
            </a:r>
            <a:r>
              <a:rPr lang="zh-CN" altLang="en-US" sz="20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关键酶显著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降低血液中“坏”胆固醇 </a:t>
            </a:r>
            <a:r>
              <a:rPr lang="en-US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(LDL-C</a:t>
            </a:r>
            <a:r>
              <a:rPr lang="en-US" altLang="zh-CN" sz="20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b="0" dirty="0" smtClean="0">
                <a:latin typeface="微软雅黑" pitchFamily="34" charset="-122"/>
                <a:ea typeface="微软雅黑" pitchFamily="34" charset="-122"/>
              </a:rPr>
              <a:t>含量，使</a:t>
            </a:r>
            <a:r>
              <a:rPr lang="zh-CN" altLang="en-US" sz="2000" b="0" dirty="0">
                <a:latin typeface="微软雅黑" pitchFamily="34" charset="-122"/>
                <a:ea typeface="微软雅黑" pitchFamily="34" charset="-122"/>
              </a:rPr>
              <a:t>斑块变小或稳定，从而降低心血管事件风险</a:t>
            </a:r>
            <a:r>
              <a:rPr lang="zh-CN" altLang="en-US" sz="2000" b="0" dirty="0" smtClean="0">
                <a:latin typeface="微软雅黑" pitchFamily="34" charset="-122"/>
                <a:ea typeface="微软雅黑" pitchFamily="34" charset="-122"/>
              </a:rPr>
              <a:t>，被</a:t>
            </a:r>
            <a:r>
              <a:rPr lang="zh-CN" altLang="en-US" sz="2000" b="0" dirty="0">
                <a:latin typeface="微软雅黑" pitchFamily="34" charset="-122"/>
                <a:ea typeface="微软雅黑" pitchFamily="34" charset="-122"/>
              </a:rPr>
              <a:t>称为</a:t>
            </a:r>
            <a:r>
              <a:rPr lang="zh-CN" altLang="en-US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降脂治疗的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基石</a:t>
            </a:r>
            <a:endParaRPr lang="en-US" altLang="zh-CN" sz="2000" b="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pic>
        <p:nvPicPr>
          <p:cNvPr id="4" name="Picture 5" descr="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492896"/>
            <a:ext cx="1800200" cy="2479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755576" y="1124744"/>
            <a:ext cx="4896544" cy="124629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–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»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398802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1" b="6530"/>
          <a:stretch/>
        </p:blipFill>
        <p:spPr bwMode="auto">
          <a:xfrm>
            <a:off x="2555776" y="3429000"/>
            <a:ext cx="4482319" cy="2798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出院后</a:t>
            </a:r>
            <a:r>
              <a:rPr lang="zh-CN" altLang="en-US" dirty="0"/>
              <a:t>“坏”胆固醇已经</a:t>
            </a:r>
            <a:r>
              <a:rPr lang="zh-CN" altLang="en-US" dirty="0" smtClean="0"/>
              <a:t>不高了，不用吃药了</a:t>
            </a:r>
            <a:endParaRPr lang="zh-CN" altLang="en-US" dirty="0"/>
          </a:p>
        </p:txBody>
      </p:sp>
      <p:sp>
        <p:nvSpPr>
          <p:cNvPr id="9" name="云形标注 8"/>
          <p:cNvSpPr/>
          <p:nvPr/>
        </p:nvSpPr>
        <p:spPr>
          <a:xfrm>
            <a:off x="323528" y="1268760"/>
            <a:ext cx="5040560" cy="1728192"/>
          </a:xfrm>
          <a:prstGeom prst="cloudCallout">
            <a:avLst>
              <a:gd name="adj1" fmla="val 15538"/>
              <a:gd name="adj2" fmla="val 79682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内容占位符 2"/>
          <p:cNvSpPr txBox="1">
            <a:spLocks/>
          </p:cNvSpPr>
          <p:nvPr/>
        </p:nvSpPr>
        <p:spPr>
          <a:xfrm>
            <a:off x="939492" y="1638566"/>
            <a:ext cx="3600400" cy="113234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–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»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en-US" sz="2000" dirty="0" smtClean="0"/>
              <a:t>医生</a:t>
            </a:r>
            <a:r>
              <a:rPr lang="zh-CN" altLang="en-US" sz="2000" dirty="0"/>
              <a:t>，</a:t>
            </a:r>
            <a:r>
              <a:rPr lang="zh-CN" altLang="en-US" sz="2000" dirty="0" smtClean="0"/>
              <a:t>我这次复查“坏胆固醇”</a:t>
            </a:r>
            <a:r>
              <a:rPr lang="zh-CN" altLang="en-US" sz="2000" dirty="0"/>
              <a:t>已经不高</a:t>
            </a:r>
            <a:r>
              <a:rPr lang="zh-CN" altLang="en-US" sz="2000" dirty="0" smtClean="0"/>
              <a:t>了，不用再吃药了吧？</a:t>
            </a:r>
            <a:endParaRPr lang="en-US" altLang="zh-CN" sz="2000" dirty="0" smtClean="0"/>
          </a:p>
        </p:txBody>
      </p:sp>
      <p:sp>
        <p:nvSpPr>
          <p:cNvPr id="13" name="云形标注 12"/>
          <p:cNvSpPr/>
          <p:nvPr/>
        </p:nvSpPr>
        <p:spPr>
          <a:xfrm>
            <a:off x="6084168" y="2273823"/>
            <a:ext cx="2880320" cy="1152128"/>
          </a:xfrm>
          <a:prstGeom prst="cloudCallout">
            <a:avLst>
              <a:gd name="adj1" fmla="val -51913"/>
              <a:gd name="adj2" fmla="val 89413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latin typeface="+mn-ea"/>
              </a:rPr>
              <a:t>还是要坚持</a:t>
            </a:r>
            <a:endParaRPr lang="en-US" altLang="zh-CN" sz="2000" b="1" dirty="0" smtClean="0">
              <a:latin typeface="+mn-ea"/>
            </a:endParaRPr>
          </a:p>
          <a:p>
            <a:pPr algn="ctr"/>
            <a:r>
              <a:rPr lang="zh-CN" altLang="en-US" sz="2000" b="1" dirty="0" smtClean="0">
                <a:latin typeface="+mn-ea"/>
              </a:rPr>
              <a:t>用药的！</a:t>
            </a:r>
            <a:endParaRPr lang="zh-CN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803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云形标注 6"/>
          <p:cNvSpPr/>
          <p:nvPr/>
        </p:nvSpPr>
        <p:spPr>
          <a:xfrm>
            <a:off x="2555776" y="4221088"/>
            <a:ext cx="5040560" cy="1944216"/>
          </a:xfrm>
          <a:prstGeom prst="cloudCallout">
            <a:avLst>
              <a:gd name="adj1" fmla="val -68958"/>
              <a:gd name="adj2" fmla="val -15386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冠心病为慢性进展</a:t>
            </a:r>
            <a:r>
              <a:rPr lang="zh-CN" altLang="en-US" dirty="0"/>
              <a:t>性</a:t>
            </a:r>
            <a:r>
              <a:rPr lang="zh-CN" altLang="en-US" dirty="0" smtClean="0"/>
              <a:t>疾病，防治需要漫长的时间</a:t>
            </a:r>
            <a:endParaRPr lang="zh-CN" altLang="en-US" dirty="0"/>
          </a:p>
        </p:txBody>
      </p:sp>
      <p:pic>
        <p:nvPicPr>
          <p:cNvPr id="5" name="Picture 321" descr="Untitled-1 cop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4058" y="2060848"/>
            <a:ext cx="6882318" cy="2049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燕尾形箭头 3"/>
          <p:cNvSpPr/>
          <p:nvPr/>
        </p:nvSpPr>
        <p:spPr>
          <a:xfrm>
            <a:off x="3419872" y="1520788"/>
            <a:ext cx="504056" cy="288032"/>
          </a:xfrm>
          <a:prstGeom prst="notch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3995936" y="1340768"/>
            <a:ext cx="2304256" cy="64807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–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»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2000" dirty="0" smtClean="0"/>
              <a:t>动脉粥样硬化</a:t>
            </a:r>
            <a:endParaRPr lang="zh-CN" altLang="en-US" sz="2000" dirty="0"/>
          </a:p>
        </p:txBody>
      </p:sp>
      <p:sp>
        <p:nvSpPr>
          <p:cNvPr id="9" name="燕尾形箭头 8"/>
          <p:cNvSpPr/>
          <p:nvPr/>
        </p:nvSpPr>
        <p:spPr>
          <a:xfrm>
            <a:off x="6300192" y="1520788"/>
            <a:ext cx="504056" cy="288032"/>
          </a:xfrm>
          <a:prstGeom prst="notch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6732240" y="1340768"/>
            <a:ext cx="2016224" cy="64807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–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»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2000" dirty="0" smtClean="0"/>
              <a:t>冠心病</a:t>
            </a:r>
            <a:endParaRPr lang="zh-CN" altLang="en-US" sz="2000" dirty="0"/>
          </a:p>
        </p:txBody>
      </p:sp>
      <p:sp>
        <p:nvSpPr>
          <p:cNvPr id="11" name="内容占位符 2"/>
          <p:cNvSpPr txBox="1">
            <a:spLocks/>
          </p:cNvSpPr>
          <p:nvPr/>
        </p:nvSpPr>
        <p:spPr>
          <a:xfrm>
            <a:off x="529208" y="1340768"/>
            <a:ext cx="2674640" cy="64807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–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»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2000" dirty="0" smtClean="0"/>
              <a:t>“坏胆固醇”沉积</a:t>
            </a:r>
            <a:endParaRPr lang="zh-CN" altLang="en-US" sz="2000" dirty="0"/>
          </a:p>
        </p:txBody>
      </p:sp>
      <p:sp>
        <p:nvSpPr>
          <p:cNvPr id="14" name="内容占位符 2"/>
          <p:cNvSpPr txBox="1">
            <a:spLocks/>
          </p:cNvSpPr>
          <p:nvPr/>
        </p:nvSpPr>
        <p:spPr>
          <a:xfrm>
            <a:off x="3491880" y="4797152"/>
            <a:ext cx="3024336" cy="79337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–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»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1800" dirty="0"/>
              <a:t>这</a:t>
            </a:r>
            <a:r>
              <a:rPr lang="zh-CN" altLang="en-US" sz="1800" dirty="0" smtClean="0"/>
              <a:t>是一个漫长的过程，可能需要十几年乃至几十年</a:t>
            </a:r>
            <a:endParaRPr lang="en-US" altLang="zh-CN" sz="1800" dirty="0" smtClean="0"/>
          </a:p>
          <a:p>
            <a:pPr marL="0" indent="0" algn="ctr">
              <a:buFont typeface="Arial" pitchFamily="34" charset="0"/>
              <a:buNone/>
            </a:pPr>
            <a:r>
              <a:rPr lang="zh-CN" altLang="en-US" sz="1800" dirty="0"/>
              <a:t>决定</a:t>
            </a:r>
            <a:r>
              <a:rPr lang="zh-CN" altLang="en-US" sz="1800" dirty="0" smtClean="0"/>
              <a:t>了冠心病的防治是一个漫长的系统工程</a:t>
            </a:r>
            <a:endParaRPr lang="zh-CN" altLang="en-US" sz="18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047524"/>
            <a:ext cx="1224136" cy="279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8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随意停</a:t>
            </a:r>
            <a:r>
              <a:rPr lang="zh-CN" altLang="en-US" dirty="0"/>
              <a:t>用他</a:t>
            </a:r>
            <a:r>
              <a:rPr lang="zh-CN" altLang="en-US" dirty="0" smtClean="0"/>
              <a:t>汀，后果</a:t>
            </a:r>
            <a:r>
              <a:rPr lang="zh-CN" altLang="en-US" dirty="0"/>
              <a:t>很</a:t>
            </a:r>
            <a:r>
              <a:rPr lang="zh-CN" altLang="en-US" dirty="0" smtClean="0"/>
              <a:t>严重</a:t>
            </a:r>
            <a:endParaRPr lang="zh-CN" altLang="en-US" dirty="0"/>
          </a:p>
        </p:txBody>
      </p:sp>
      <p:pic>
        <p:nvPicPr>
          <p:cNvPr id="16386" name="Picture 2" descr="C:\Users\admin\Desktop\137343646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48" r="15852" b="33902"/>
          <a:stretch/>
        </p:blipFill>
        <p:spPr bwMode="auto">
          <a:xfrm>
            <a:off x="810020" y="1772816"/>
            <a:ext cx="2844752" cy="20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c:\users\admin\appdata\roaming\360se6\User Data\temp\1283373384062SMZK14B902C001_b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600" y="4096469"/>
            <a:ext cx="2468880" cy="209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54720" y="2359922"/>
            <a:ext cx="4937760" cy="853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dirty="0" smtClean="0"/>
              <a:t>我们每天都在不断地合成和通过进食吸收胆固醇，停用他汀后，胆固醇又会升高。</a:t>
            </a:r>
            <a:endParaRPr lang="en-US" altLang="zh-CN" sz="2000" dirty="0" smtClean="0"/>
          </a:p>
        </p:txBody>
      </p:sp>
      <p:sp>
        <p:nvSpPr>
          <p:cNvPr id="4" name="矩形 3"/>
          <p:cNvSpPr/>
          <p:nvPr/>
        </p:nvSpPr>
        <p:spPr>
          <a:xfrm>
            <a:off x="683568" y="5208246"/>
            <a:ext cx="518457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dirty="0" smtClean="0"/>
              <a:t>中断</a:t>
            </a:r>
            <a:r>
              <a:rPr lang="zh-CN" altLang="en-US" sz="2000" dirty="0"/>
              <a:t>他汀</a:t>
            </a:r>
            <a:r>
              <a:rPr lang="zh-CN" altLang="en-US" sz="2000" dirty="0" smtClean="0"/>
              <a:t>治疗，可能会导致已经</a:t>
            </a:r>
            <a:r>
              <a:rPr lang="zh-CN" altLang="en-US" sz="2000" dirty="0"/>
              <a:t>稳定的</a:t>
            </a:r>
            <a:r>
              <a:rPr lang="zh-CN" altLang="en-US" sz="2000" dirty="0" smtClean="0"/>
              <a:t>斑块破裂</a:t>
            </a:r>
            <a:r>
              <a:rPr lang="zh-CN" altLang="en-US" sz="2000" dirty="0"/>
              <a:t>或进展</a:t>
            </a:r>
            <a:r>
              <a:rPr lang="zh-CN" altLang="en-US" sz="2000" dirty="0" smtClean="0"/>
              <a:t>，使心血管疾病风险更高</a:t>
            </a:r>
            <a:r>
              <a:rPr lang="zh-CN" altLang="en-US" sz="2000" dirty="0"/>
              <a:t>。</a:t>
            </a:r>
          </a:p>
        </p:txBody>
      </p:sp>
      <p:sp>
        <p:nvSpPr>
          <p:cNvPr id="5" name="矩形 4"/>
          <p:cNvSpPr/>
          <p:nvPr/>
        </p:nvSpPr>
        <p:spPr>
          <a:xfrm>
            <a:off x="865778" y="1303335"/>
            <a:ext cx="24481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/>
              <a:t>“坏 胆 固 醇”</a:t>
            </a:r>
            <a:r>
              <a:rPr lang="zh-CN" altLang="en-US" sz="2000" b="1" dirty="0"/>
              <a:t>升高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4098736" y="1530622"/>
            <a:ext cx="2952328" cy="628404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>
            <a:sp3d/>
          </a:bodyPr>
          <a:lstStyle/>
          <a:p>
            <a:pPr marL="0" marR="0" lvl="0" indent="0" algn="ctr" defTabSz="914400" eaLnBrk="0" fontAlgn="ctr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Tx/>
              <a:buNone/>
              <a:tabLst/>
              <a:defRPr/>
            </a:pPr>
            <a:r>
              <a:rPr lang="zh-CN" altLang="en-US" sz="2400" b="1" kern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“坏胆固醇”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rPr>
              <a:t>升高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716671" y="4365104"/>
            <a:ext cx="4045929" cy="628404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>
            <a:sp3d/>
          </a:bodyPr>
          <a:lstStyle/>
          <a:p>
            <a:pPr marL="0" marR="0" lvl="0" indent="0" algn="ctr" defTabSz="914400" eaLnBrk="0" fontAlgn="ctr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Tx/>
              <a:buNone/>
              <a:tabLst/>
              <a:defRPr/>
            </a:pPr>
            <a:r>
              <a:rPr lang="zh-CN" altLang="en-US" sz="2400" b="1" kern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斑块破裂，心血管疾病高发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645718" y="3696359"/>
            <a:ext cx="17940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/>
              <a:t>突发</a:t>
            </a:r>
            <a:r>
              <a:rPr lang="zh-CN" altLang="en-US" sz="2000" b="1" dirty="0"/>
              <a:t>心</a:t>
            </a:r>
            <a:r>
              <a:rPr lang="zh-CN" altLang="en-US" sz="2000" b="1" dirty="0" smtClean="0"/>
              <a:t>梗</a:t>
            </a:r>
            <a:r>
              <a:rPr lang="en-US" altLang="zh-CN" sz="2000" b="1" dirty="0" smtClean="0"/>
              <a:t>/</a:t>
            </a:r>
            <a:r>
              <a:rPr lang="zh-CN" altLang="en-US" sz="2000" b="1" dirty="0" smtClean="0"/>
              <a:t>中风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16490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他</a:t>
            </a:r>
            <a:r>
              <a:rPr lang="zh-CN" altLang="en-US" dirty="0" smtClean="0"/>
              <a:t>汀治疗，贵在坚持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467544" y="1841642"/>
            <a:ext cx="3915072" cy="3174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1800"/>
              </a:spcBef>
              <a:buFont typeface="Wingdings" pitchFamily="2" charset="2"/>
              <a:buChar char="Ø"/>
            </a:pPr>
            <a:r>
              <a:rPr lang="zh-CN" altLang="en-US" sz="2000" b="1" dirty="0" smtClean="0"/>
              <a:t>研究显示，他汀治疗的时间越长，心血管疾病风险越低，获益越大</a:t>
            </a:r>
            <a:endParaRPr lang="en-US" altLang="zh-CN" sz="2000" b="1" dirty="0" smtClean="0"/>
          </a:p>
          <a:p>
            <a:pPr marL="342900" indent="-342900">
              <a:lnSpc>
                <a:spcPct val="130000"/>
              </a:lnSpc>
              <a:spcBef>
                <a:spcPts val="1800"/>
              </a:spcBef>
              <a:buFont typeface="Wingdings" pitchFamily="2" charset="2"/>
              <a:buChar char="Ø"/>
            </a:pPr>
            <a:endParaRPr lang="en-US" altLang="zh-CN" sz="1100" b="1" dirty="0" smtClean="0"/>
          </a:p>
          <a:p>
            <a:pPr marL="342900" indent="-342900">
              <a:lnSpc>
                <a:spcPct val="130000"/>
              </a:lnSpc>
              <a:spcBef>
                <a:spcPts val="1800"/>
              </a:spcBef>
              <a:buFont typeface="Wingdings" pitchFamily="2" charset="2"/>
              <a:buChar char="Ø"/>
            </a:pPr>
            <a:r>
              <a:rPr lang="zh-CN" altLang="en-US" sz="2000" b="1" dirty="0" smtClean="0"/>
              <a:t>只有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坚持长期</a:t>
            </a:r>
            <a:r>
              <a:rPr lang="zh-CN" altLang="en-US" sz="2000" b="1" dirty="0">
                <a:solidFill>
                  <a:srgbClr val="FF0000"/>
                </a:solidFill>
              </a:rPr>
              <a:t>他汀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治疗</a:t>
            </a:r>
            <a:r>
              <a:rPr lang="zh-CN" altLang="en-US" sz="2000" b="1" dirty="0" smtClean="0"/>
              <a:t>，才能最大限度延缓斑块进展，保护血管健康</a:t>
            </a:r>
            <a:endParaRPr lang="zh-CN" altLang="en-US" sz="2000" b="1" dirty="0"/>
          </a:p>
        </p:txBody>
      </p:sp>
      <p:pic>
        <p:nvPicPr>
          <p:cNvPr id="6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5"/>
          <a:stretch/>
        </p:blipFill>
        <p:spPr>
          <a:xfrm>
            <a:off x="4788024" y="1916832"/>
            <a:ext cx="3744416" cy="39632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3422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57200" y="2743208"/>
            <a:ext cx="8229600" cy="1328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n-lt"/>
                <a:ea typeface="+mn-ea"/>
                <a:cs typeface="+mn-cs"/>
              </a:rPr>
              <a:t>感谢您的聆听！</a:t>
            </a:r>
            <a:endParaRPr kumimoji="0" lang="zh-CN" altLang="en-US" sz="4000" b="1" i="0" u="none" strike="noStrike" kern="1200" cap="none" spc="0" normalizeH="0" baseline="0" noProof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+mn-ea"/>
              </a:rPr>
              <a:t>冠心病：人类健康</a:t>
            </a:r>
            <a:r>
              <a:rPr lang="zh-CN" altLang="en-US" dirty="0" smtClean="0">
                <a:latin typeface="+mn-ea"/>
              </a:rPr>
              <a:t>“第一杀手”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23728" y="1665378"/>
            <a:ext cx="3772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因</a:t>
            </a:r>
            <a:r>
              <a:rPr lang="zh-CN" altLang="en-US" sz="2400" b="1" dirty="0"/>
              <a:t>心脏病猝死的</a:t>
            </a:r>
            <a:r>
              <a:rPr lang="zh-CN" altLang="en-US" sz="2400" b="1" dirty="0" smtClean="0"/>
              <a:t>名人们</a:t>
            </a:r>
            <a:r>
              <a:rPr lang="en-US" altLang="zh-CN" sz="2400" b="1" dirty="0" smtClean="0"/>
              <a:t>......</a:t>
            </a:r>
            <a:endParaRPr lang="zh-CN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95536" y="5445224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叶利钦（俄前总统）</a:t>
            </a:r>
            <a:endParaRPr lang="zh-CN" altLang="en-US" sz="2000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97264" y="5445224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/>
              <a:t>迈克尔</a:t>
            </a:r>
            <a:r>
              <a:rPr lang="en-US" altLang="zh-CN" sz="2000" b="1" dirty="0"/>
              <a:t>·</a:t>
            </a:r>
            <a:r>
              <a:rPr lang="zh-CN" altLang="en-US" sz="2000" b="1" dirty="0" smtClean="0"/>
              <a:t>杰克逊</a:t>
            </a:r>
            <a:endParaRPr lang="en-US" altLang="zh-CN" sz="2000" b="1" dirty="0" smtClean="0"/>
          </a:p>
          <a:p>
            <a:pPr algn="ctr"/>
            <a:r>
              <a:rPr lang="zh-CN" altLang="en-US" sz="2000" b="1" dirty="0" smtClean="0"/>
              <a:t>（</a:t>
            </a:r>
            <a:r>
              <a:rPr lang="zh-CN" altLang="en-US" sz="2000" b="1" dirty="0"/>
              <a:t>美国著名流行</a:t>
            </a:r>
            <a:r>
              <a:rPr lang="zh-CN" altLang="en-US" sz="2000" b="1" dirty="0" smtClean="0"/>
              <a:t>歌星）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12160" y="5445224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/>
              <a:t>吉姆</a:t>
            </a:r>
            <a:r>
              <a:rPr lang="en-US" altLang="zh-CN" sz="2000" dirty="0"/>
              <a:t>·</a:t>
            </a:r>
            <a:r>
              <a:rPr lang="zh-CN" altLang="en-US" sz="2000" b="1" dirty="0"/>
              <a:t>坎塔</a:t>
            </a:r>
            <a:r>
              <a:rPr lang="zh-CN" altLang="en-US" sz="2000" b="1" dirty="0" smtClean="0"/>
              <a:t>卢波</a:t>
            </a:r>
            <a:endParaRPr lang="en-US" altLang="zh-CN" sz="2000" b="1" dirty="0" smtClean="0"/>
          </a:p>
          <a:p>
            <a:pPr algn="ctr"/>
            <a:r>
              <a:rPr lang="zh-CN" altLang="en-US" sz="2000" b="1" dirty="0" smtClean="0"/>
              <a:t>（麦当劳全球公司董事长）</a:t>
            </a:r>
            <a:endParaRPr lang="zh-CN" altLang="en-US" sz="2000" dirty="0">
              <a:latin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11" b="98246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0096">
            <a:off x="5939818" y="1288656"/>
            <a:ext cx="1360505" cy="1287117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44" y="2567873"/>
            <a:ext cx="2088232" cy="268041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729" y="2492896"/>
            <a:ext cx="1982506" cy="281689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564904"/>
            <a:ext cx="2520280" cy="26642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078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14348" y="2583973"/>
            <a:ext cx="7632848" cy="1453793"/>
          </a:xfrm>
          <a:prstGeom prst="rect">
            <a:avLst/>
          </a:prstGeom>
          <a:solidFill>
            <a:schemeClr val="bg1"/>
          </a:solidFill>
          <a:ln w="3175">
            <a:solidFill>
              <a:srgbClr val="1A4C6C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14348" y="4109204"/>
            <a:ext cx="7632848" cy="1912084"/>
          </a:xfrm>
          <a:prstGeom prst="rect">
            <a:avLst/>
          </a:prstGeom>
          <a:solidFill>
            <a:schemeClr val="bg1"/>
          </a:solidFill>
          <a:ln w="3175">
            <a:solidFill>
              <a:srgbClr val="1A4C6C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-571536" y="101894"/>
            <a:ext cx="10044154" cy="9017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457200" y="1268760"/>
            <a:ext cx="8229600" cy="122413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 marL="342900" indent="-342900">
              <a:lnSpc>
                <a:spcPct val="170000"/>
              </a:lnSpc>
              <a:spcAft>
                <a:spcPts val="1200"/>
              </a:spcAft>
              <a:buFont typeface="Arial" pitchFamily="34" charset="0"/>
              <a:buChar char="•"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目前，我国心血管疾病患者有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2.9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亿，其中：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</a:endParaRPr>
          </a:p>
          <a:p>
            <a:pPr>
              <a:lnSpc>
                <a:spcPct val="170000"/>
              </a:lnSpc>
              <a:spcAft>
                <a:spcPts val="1200"/>
              </a:spcAft>
              <a:defRPr/>
            </a:pPr>
            <a:r>
              <a:rPr lang="zh-CN" altLang="en-US" sz="3200" b="1" dirty="0" smtClean="0">
                <a:latin typeface="+mn-ea"/>
              </a:rPr>
              <a:t>     冠心病</a:t>
            </a:r>
            <a:r>
              <a:rPr lang="zh-CN" altLang="en-US" sz="3200" b="1" dirty="0">
                <a:latin typeface="+mn-ea"/>
              </a:rPr>
              <a:t>患者</a:t>
            </a:r>
            <a:r>
              <a:rPr lang="zh-CN" altLang="en-US" sz="3200" b="1" dirty="0">
                <a:solidFill>
                  <a:srgbClr val="C00000"/>
                </a:solidFill>
                <a:latin typeface="+mn-ea"/>
              </a:rPr>
              <a:t>＞</a:t>
            </a:r>
            <a:r>
              <a:rPr lang="en-US" altLang="zh-CN" sz="3200" b="1" dirty="0">
                <a:solidFill>
                  <a:srgbClr val="C00000"/>
                </a:solidFill>
                <a:latin typeface="+mn-ea"/>
              </a:rPr>
              <a:t>1000</a:t>
            </a:r>
            <a:r>
              <a:rPr lang="zh-CN" altLang="en-US" sz="3200" b="1" dirty="0" smtClean="0">
                <a:solidFill>
                  <a:srgbClr val="C00000"/>
                </a:solidFill>
                <a:latin typeface="+mn-ea"/>
              </a:rPr>
              <a:t>万</a:t>
            </a:r>
            <a:r>
              <a:rPr lang="zh-CN" altLang="en-US" sz="3200" b="1" dirty="0" smtClean="0">
                <a:latin typeface="+mn-ea"/>
              </a:rPr>
              <a:t>，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心肌梗死患者有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</a:rPr>
              <a:t>250</a:t>
            </a:r>
            <a:r>
              <a:rPr lang="zh-CN" altLang="en-US" sz="3200" b="1" dirty="0" smtClean="0">
                <a:solidFill>
                  <a:srgbClr val="C00000"/>
                </a:solidFill>
                <a:latin typeface="+mn-ea"/>
              </a:rPr>
              <a:t>万</a:t>
            </a:r>
            <a:endParaRPr lang="en-US" altLang="zh-CN" sz="3200" b="1" dirty="0" smtClean="0">
              <a:solidFill>
                <a:srgbClr val="C00000"/>
              </a:solidFill>
              <a:latin typeface="+mn-ea"/>
            </a:endParaRPr>
          </a:p>
          <a:p>
            <a:pPr marL="342900" lvl="0" indent="-342900">
              <a:lnSpc>
                <a:spcPct val="120000"/>
              </a:lnSpc>
              <a:spcAft>
                <a:spcPts val="1200"/>
              </a:spcAft>
              <a:defRPr/>
            </a:pP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18405" y="4234283"/>
            <a:ext cx="67512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rgbClr val="C00000"/>
                </a:solidFill>
                <a:latin typeface="+mn-ea"/>
              </a:rPr>
              <a:t>每</a:t>
            </a:r>
            <a:r>
              <a:rPr lang="en-US" altLang="zh-CN" sz="2400" b="1" dirty="0" smtClean="0">
                <a:solidFill>
                  <a:srgbClr val="C00000"/>
                </a:solidFill>
                <a:latin typeface="+mn-ea"/>
              </a:rPr>
              <a:t>10</a:t>
            </a:r>
            <a:r>
              <a:rPr lang="zh-CN" altLang="en-US" sz="2400" b="1" dirty="0" smtClean="0">
                <a:solidFill>
                  <a:srgbClr val="C00000"/>
                </a:solidFill>
                <a:latin typeface="+mn-ea"/>
              </a:rPr>
              <a:t>万人</a:t>
            </a:r>
            <a:r>
              <a:rPr lang="zh-CN" altLang="en-US" sz="2000" b="1" dirty="0" smtClean="0">
                <a:latin typeface="+mn-ea"/>
              </a:rPr>
              <a:t>中就有</a:t>
            </a:r>
            <a:r>
              <a:rPr lang="en-US" altLang="zh-CN" sz="2400" b="1" dirty="0" smtClean="0">
                <a:solidFill>
                  <a:srgbClr val="C00000"/>
                </a:solidFill>
                <a:latin typeface="+mn-ea"/>
              </a:rPr>
              <a:t>98.68</a:t>
            </a:r>
            <a:r>
              <a:rPr lang="zh-CN" altLang="en-US" sz="2400" b="1" dirty="0">
                <a:solidFill>
                  <a:srgbClr val="C00000"/>
                </a:solidFill>
                <a:latin typeface="+mn-ea"/>
              </a:rPr>
              <a:t>人</a:t>
            </a:r>
            <a:r>
              <a:rPr lang="zh-CN" altLang="en-US" sz="2000" b="1" dirty="0" smtClean="0">
                <a:latin typeface="+mn-ea"/>
              </a:rPr>
              <a:t>死于冠心病</a:t>
            </a:r>
            <a:endParaRPr lang="zh-CN" altLang="en-US" sz="2000" b="1" dirty="0">
              <a:latin typeface="+mn-ea"/>
            </a:endParaRPr>
          </a:p>
        </p:txBody>
      </p:sp>
      <p:pic>
        <p:nvPicPr>
          <p:cNvPr id="10" name="Picture 3" descr="E:\辉瑞\立普妥\2012年度项目\SPC卒中专病门诊项目--D02-PFZ-LPT-D-201204-008\设计\手绘图片\p05.jpg"/>
          <p:cNvPicPr>
            <a:picLocks noChangeAspect="1" noChangeArrowheads="1"/>
          </p:cNvPicPr>
          <p:nvPr/>
        </p:nvPicPr>
        <p:blipFill>
          <a:blip r:embed="rId2" cstate="print"/>
          <a:srcRect l="3920" t="34189" r="3920" b="34189"/>
          <a:stretch>
            <a:fillRect/>
          </a:stretch>
        </p:blipFill>
        <p:spPr bwMode="auto">
          <a:xfrm>
            <a:off x="5230508" y="5014761"/>
            <a:ext cx="2391965" cy="816090"/>
          </a:xfrm>
          <a:prstGeom prst="rect">
            <a:avLst/>
          </a:prstGeom>
          <a:noFill/>
        </p:spPr>
      </p:pic>
      <p:sp>
        <p:nvSpPr>
          <p:cNvPr id="15" name="矩形 14"/>
          <p:cNvSpPr/>
          <p:nvPr/>
        </p:nvSpPr>
        <p:spPr>
          <a:xfrm>
            <a:off x="1218405" y="2880720"/>
            <a:ext cx="363934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rgbClr val="C00000"/>
                </a:solidFill>
                <a:latin typeface="+mn-ea"/>
              </a:rPr>
              <a:t>每</a:t>
            </a:r>
            <a:r>
              <a:rPr lang="en-US" altLang="zh-CN" sz="2400" b="1" dirty="0" smtClean="0">
                <a:solidFill>
                  <a:srgbClr val="C00000"/>
                </a:solidFill>
                <a:latin typeface="+mn-ea"/>
              </a:rPr>
              <a:t>1000</a:t>
            </a:r>
            <a:r>
              <a:rPr lang="zh-CN" altLang="en-US" sz="2400" b="1" dirty="0" smtClean="0">
                <a:solidFill>
                  <a:srgbClr val="C00000"/>
                </a:solidFill>
                <a:latin typeface="+mn-ea"/>
              </a:rPr>
              <a:t>人中就有</a:t>
            </a:r>
            <a:r>
              <a:rPr lang="en-US" altLang="zh-CN" sz="2400" b="1" dirty="0" smtClean="0">
                <a:solidFill>
                  <a:srgbClr val="C00000"/>
                </a:solidFill>
                <a:latin typeface="+mn-ea"/>
              </a:rPr>
              <a:t>7.7</a:t>
            </a:r>
            <a:r>
              <a:rPr lang="zh-CN" altLang="en-US" sz="2400" b="1" dirty="0">
                <a:solidFill>
                  <a:srgbClr val="C00000"/>
                </a:solidFill>
                <a:latin typeface="+mn-ea"/>
              </a:rPr>
              <a:t>人</a:t>
            </a:r>
            <a:r>
              <a:rPr lang="zh-CN" altLang="en-US" sz="2000" b="1" dirty="0" smtClean="0">
                <a:latin typeface="+mn-ea"/>
              </a:rPr>
              <a:t>患有冠心病</a:t>
            </a:r>
            <a:endParaRPr lang="zh-CN" altLang="en-US" sz="2000" b="1" dirty="0">
              <a:latin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7" t="55452" r="46042"/>
          <a:stretch/>
        </p:blipFill>
        <p:spPr>
          <a:xfrm>
            <a:off x="6351918" y="2851805"/>
            <a:ext cx="1649106" cy="112640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7" t="55452" r="54960"/>
          <a:stretch/>
        </p:blipFill>
        <p:spPr>
          <a:xfrm>
            <a:off x="5351786" y="2851805"/>
            <a:ext cx="1000132" cy="112640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7" t="55452" r="46042"/>
          <a:stretch/>
        </p:blipFill>
        <p:spPr>
          <a:xfrm>
            <a:off x="2279952" y="4823584"/>
            <a:ext cx="1649106" cy="112640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7" t="55452" r="54960"/>
          <a:stretch/>
        </p:blipFill>
        <p:spPr>
          <a:xfrm>
            <a:off x="1279820" y="4823584"/>
            <a:ext cx="1000132" cy="1126405"/>
          </a:xfrm>
          <a:prstGeom prst="rect">
            <a:avLst/>
          </a:prstGeom>
        </p:spPr>
      </p:pic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3871393" y="5117228"/>
            <a:ext cx="1287351" cy="580734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C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dirty="0" smtClean="0">
                <a:latin typeface="+mn-ea"/>
              </a:rPr>
              <a:t>冠心病就在我们身边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866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3140968"/>
            <a:ext cx="5020765" cy="309634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0000" r="8826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1268760"/>
            <a:ext cx="3604635" cy="266429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71800" y="1674674"/>
            <a:ext cx="45365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+mn-ea"/>
              </a:rPr>
              <a:t>冠心病危害如此严重，</a:t>
            </a:r>
            <a:endParaRPr lang="en-US" altLang="zh-CN" sz="24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+mn-ea"/>
              </a:rPr>
              <a:t>那么，</a:t>
            </a:r>
            <a:endParaRPr lang="en-US" altLang="zh-CN" sz="24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+mn-ea"/>
              </a:rPr>
              <a:t>什么是冠心病呢？</a:t>
            </a:r>
            <a:endParaRPr lang="en-US" altLang="zh-CN" sz="2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928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484784"/>
            <a:ext cx="1872208" cy="4279333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2771800" y="1412776"/>
            <a:ext cx="6192688" cy="172819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912813"/>
          </a:xfrm>
        </p:spPr>
        <p:txBody>
          <a:bodyPr>
            <a:normAutofit/>
          </a:bodyPr>
          <a:lstStyle/>
          <a:p>
            <a:pPr lvl="0"/>
            <a:r>
              <a:rPr lang="zh-CN" altLang="en-US" sz="2800" dirty="0" smtClean="0">
                <a:latin typeface="+mn-ea"/>
                <a:ea typeface="+mn-ea"/>
              </a:rPr>
              <a:t>什么是冠心病？</a:t>
            </a:r>
            <a:endParaRPr lang="zh-CN" altLang="en-US" sz="2800" dirty="0">
              <a:latin typeface="+mn-ea"/>
              <a:ea typeface="+mn-ea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2915816" y="1600200"/>
            <a:ext cx="5832648" cy="175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冠心病</a:t>
            </a:r>
            <a:r>
              <a:rPr lang="zh-CN" altLang="en-US" sz="2000" b="1" dirty="0" smtClean="0">
                <a:latin typeface="+mn-ea"/>
              </a:rPr>
              <a:t>即冠状动脉粥样硬化性心脏病的简称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，是指供应心脏营养的血管（冠状动脉）被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</a:rPr>
              <a:t>动脉粥样硬化斑块（或血栓）阻塞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，导致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</a:rPr>
              <a:t>心肌缺血、缺氧或坏死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而引起的心脏病。</a:t>
            </a:r>
            <a:endParaRPr kumimoji="0" lang="en-US" altLang="zh-CN" sz="2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11" name="组合 3"/>
          <p:cNvGrpSpPr>
            <a:grpSpLocks/>
          </p:cNvGrpSpPr>
          <p:nvPr/>
        </p:nvGrpSpPr>
        <p:grpSpPr bwMode="auto">
          <a:xfrm>
            <a:off x="3635896" y="3429002"/>
            <a:ext cx="5000660" cy="2743200"/>
            <a:chOff x="3162636" y="2321459"/>
            <a:chExt cx="3873879" cy="1881679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 rotWithShape="1">
            <a:blip r:embed="rId4"/>
            <a:srcRect t="34105" r="9090" b="3020"/>
            <a:stretch/>
          </p:blipFill>
          <p:spPr bwMode="auto">
            <a:xfrm>
              <a:off x="3162636" y="2321459"/>
              <a:ext cx="3873879" cy="18816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3" name="直接连接符 12"/>
            <p:cNvCxnSpPr/>
            <p:nvPr/>
          </p:nvCxnSpPr>
          <p:spPr>
            <a:xfrm flipH="1">
              <a:off x="4509260" y="2519032"/>
              <a:ext cx="756324" cy="0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14" name="TextBox 6"/>
            <p:cNvSpPr txBox="1">
              <a:spLocks noChangeArrowheads="1"/>
            </p:cNvSpPr>
            <p:nvPr/>
          </p:nvSpPr>
          <p:spPr bwMode="auto">
            <a:xfrm>
              <a:off x="5244440" y="2448054"/>
              <a:ext cx="762828" cy="2410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冠状动脉</a:t>
              </a:r>
            </a:p>
          </p:txBody>
        </p:sp>
        <p:cxnSp>
          <p:nvCxnSpPr>
            <p:cNvPr id="15" name="直接连接符 14"/>
            <p:cNvCxnSpPr/>
            <p:nvPr/>
          </p:nvCxnSpPr>
          <p:spPr>
            <a:xfrm flipV="1">
              <a:off x="4005045" y="2519031"/>
              <a:ext cx="504216" cy="578225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93296" y="3068960"/>
            <a:ext cx="429577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21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45"/>
          <a:stretch/>
        </p:blipFill>
        <p:spPr>
          <a:xfrm>
            <a:off x="3923928" y="4509120"/>
            <a:ext cx="2736304" cy="176952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2132856"/>
            <a:ext cx="3489104" cy="28893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708920"/>
            <a:ext cx="2794000" cy="2095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912813"/>
          </a:xfrm>
        </p:spPr>
        <p:txBody>
          <a:bodyPr>
            <a:normAutofit/>
          </a:bodyPr>
          <a:lstStyle/>
          <a:p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冠心病有哪些类型呢？</a:t>
            </a:r>
            <a:endParaRPr lang="zh-CN" altLang="en-US" sz="2800" dirty="0"/>
          </a:p>
        </p:txBody>
      </p:sp>
      <p:grpSp>
        <p:nvGrpSpPr>
          <p:cNvPr id="5" name="组合 4"/>
          <p:cNvGrpSpPr/>
          <p:nvPr/>
        </p:nvGrpSpPr>
        <p:grpSpPr>
          <a:xfrm>
            <a:off x="395536" y="1340768"/>
            <a:ext cx="2357454" cy="1214446"/>
            <a:chOff x="714348" y="1714488"/>
            <a:chExt cx="2357454" cy="1214446"/>
          </a:xfrm>
        </p:grpSpPr>
        <p:sp>
          <p:nvSpPr>
            <p:cNvPr id="6" name="AutoShape 6"/>
            <p:cNvSpPr>
              <a:spLocks noChangeArrowheads="1"/>
            </p:cNvSpPr>
            <p:nvPr/>
          </p:nvSpPr>
          <p:spPr bwMode="gray">
            <a:xfrm>
              <a:off x="714348" y="1714488"/>
              <a:ext cx="2357454" cy="1214446"/>
            </a:xfrm>
            <a:prstGeom prst="wedgeRoundRectCallout">
              <a:avLst>
                <a:gd name="adj1" fmla="val 23772"/>
                <a:gd name="adj2" fmla="val 65010"/>
                <a:gd name="adj3" fmla="val 16667"/>
              </a:avLst>
            </a:prstGeom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25400">
              <a:solidFill>
                <a:srgbClr val="FFFFFF"/>
              </a:solidFill>
              <a:round/>
              <a:headEnd/>
              <a:tailEnd/>
            </a:ln>
            <a:effectLst>
              <a:glow rad="228600">
                <a:schemeClr val="accent1">
                  <a:satMod val="175000"/>
                  <a:alpha val="40000"/>
                </a:schemeClr>
              </a:glow>
              <a:outerShdw dist="53882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85786" y="1857364"/>
              <a:ext cx="228601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eaLnBrk="1" hangingPunct="1"/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胸痛：常为压迫性、胸闷或烧灼感，疼痛可延伸至颈部及手臂 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716016" y="1484784"/>
            <a:ext cx="2357454" cy="1214446"/>
            <a:chOff x="714348" y="1714488"/>
            <a:chExt cx="2357454" cy="1214446"/>
          </a:xfrm>
        </p:grpSpPr>
        <p:sp>
          <p:nvSpPr>
            <p:cNvPr id="9" name="AutoShape 6"/>
            <p:cNvSpPr>
              <a:spLocks noChangeArrowheads="1"/>
            </p:cNvSpPr>
            <p:nvPr/>
          </p:nvSpPr>
          <p:spPr bwMode="gray">
            <a:xfrm>
              <a:off x="714348" y="1714488"/>
              <a:ext cx="2357454" cy="1214446"/>
            </a:xfrm>
            <a:prstGeom prst="wedgeRoundRectCallout">
              <a:avLst>
                <a:gd name="adj1" fmla="val -13723"/>
                <a:gd name="adj2" fmla="val 66265"/>
                <a:gd name="adj3" fmla="val 16667"/>
              </a:avLst>
            </a:prstGeom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25400">
              <a:solidFill>
                <a:srgbClr val="FFFFFF"/>
              </a:solidFill>
              <a:round/>
              <a:headEnd/>
              <a:tailEnd/>
            </a:ln>
            <a:effectLst>
              <a:glow rad="228600">
                <a:schemeClr val="accent1">
                  <a:satMod val="175000"/>
                  <a:alpha val="40000"/>
                </a:schemeClr>
              </a:glow>
              <a:outerShdw dist="53882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785786" y="1857364"/>
              <a:ext cx="228601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/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胸痛；气促，出汗；头晕、恶心、呕吐；心律失常、心悸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928662" y="5357826"/>
            <a:ext cx="2643206" cy="857256"/>
            <a:chOff x="714348" y="1714488"/>
            <a:chExt cx="2357454" cy="857256"/>
          </a:xfrm>
        </p:grpSpPr>
        <p:sp>
          <p:nvSpPr>
            <p:cNvPr id="12" name="AutoShape 6"/>
            <p:cNvSpPr>
              <a:spLocks noChangeArrowheads="1"/>
            </p:cNvSpPr>
            <p:nvPr/>
          </p:nvSpPr>
          <p:spPr bwMode="gray">
            <a:xfrm>
              <a:off x="714348" y="1714488"/>
              <a:ext cx="2357454" cy="714380"/>
            </a:xfrm>
            <a:prstGeom prst="wedgeRoundRectCallout">
              <a:avLst>
                <a:gd name="adj1" fmla="val 47045"/>
                <a:gd name="adj2" fmla="val -74283"/>
                <a:gd name="adj3" fmla="val 16667"/>
              </a:avLst>
            </a:prstGeom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25400">
              <a:solidFill>
                <a:srgbClr val="FFFFFF"/>
              </a:solidFill>
              <a:round/>
              <a:headEnd/>
              <a:tailEnd/>
            </a:ln>
            <a:effectLst>
              <a:glow rad="228600">
                <a:schemeClr val="accent1">
                  <a:satMod val="175000"/>
                  <a:alpha val="40000"/>
                </a:schemeClr>
              </a:glow>
              <a:outerShdw dist="53882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85786" y="1925413"/>
              <a:ext cx="228601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eaLnBrk="1" hangingPunct="1"/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未能预期到的突然死亡 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827584" y="3212976"/>
            <a:ext cx="461665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 smtClean="0">
                <a:latin typeface="+mn-ea"/>
              </a:rPr>
              <a:t>心绞痛</a:t>
            </a:r>
            <a:endParaRPr lang="zh-CN" altLang="en-US" dirty="0"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72000" y="623731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猝死</a:t>
            </a: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118447" y="3421449"/>
            <a:ext cx="461665" cy="1015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 smtClean="0">
                <a:latin typeface="+mn-ea"/>
              </a:rPr>
              <a:t>心肌梗死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6775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912813"/>
          </a:xfrm>
        </p:spPr>
        <p:txBody>
          <a:bodyPr>
            <a:normAutofit/>
          </a:bodyPr>
          <a:lstStyle/>
          <a:p>
            <a:r>
              <a:rPr lang="zh-CN" altLang="en-US" sz="2800" b="1" dirty="0" smtClean="0"/>
              <a:t>冠心病常见的症状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>
          <a:xfrm>
            <a:off x="3779912" y="1412776"/>
            <a:ext cx="5043488" cy="4525963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  <a:spcAft>
                <a:spcPts val="600"/>
              </a:spcAft>
              <a:buSzPct val="100000"/>
              <a:buFont typeface="Wingdings" pitchFamily="2" charset="2"/>
              <a:buChar char="p"/>
            </a:pPr>
            <a:r>
              <a:rPr lang="zh-CN" altLang="en-US" sz="1800" dirty="0" smtClean="0">
                <a:solidFill>
                  <a:srgbClr val="C00000"/>
                </a:solidFill>
                <a:latin typeface="+mj-ea"/>
                <a:ea typeface="+mj-ea"/>
              </a:rPr>
              <a:t>胸骨后或心前区出现疼痛</a:t>
            </a:r>
            <a:r>
              <a:rPr lang="zh-CN" altLang="en-US" sz="1800" dirty="0" smtClean="0">
                <a:latin typeface="+mj-ea"/>
                <a:ea typeface="+mj-ea"/>
              </a:rPr>
              <a:t>，疼痛有时会牵扯到肩部、左臂内侧、手指及咽部</a:t>
            </a:r>
            <a:endParaRPr lang="en-US" altLang="zh-CN" sz="1800" dirty="0" smtClean="0">
              <a:latin typeface="+mj-ea"/>
              <a:ea typeface="+mj-ea"/>
            </a:endParaRPr>
          </a:p>
          <a:p>
            <a:pPr>
              <a:spcBef>
                <a:spcPts val="1800"/>
              </a:spcBef>
              <a:spcAft>
                <a:spcPts val="600"/>
              </a:spcAft>
              <a:buSzPct val="100000"/>
              <a:buFont typeface="Wingdings" pitchFamily="2" charset="2"/>
              <a:buChar char="p"/>
            </a:pPr>
            <a:r>
              <a:rPr lang="zh-CN" altLang="en-US" sz="1800" dirty="0" smtClean="0">
                <a:latin typeface="+mj-ea"/>
                <a:ea typeface="+mj-ea"/>
              </a:rPr>
              <a:t>疼痛可表现为烧灼、酸胀、紧缩或憋闷感</a:t>
            </a:r>
            <a:endParaRPr lang="en-US" altLang="zh-CN" sz="1800" dirty="0" smtClean="0">
              <a:latin typeface="+mj-ea"/>
              <a:ea typeface="+mj-ea"/>
            </a:endParaRPr>
          </a:p>
          <a:p>
            <a:pPr>
              <a:spcBef>
                <a:spcPts val="1800"/>
              </a:spcBef>
              <a:spcAft>
                <a:spcPts val="600"/>
              </a:spcAft>
              <a:buSzPct val="100000"/>
              <a:buFont typeface="Wingdings" pitchFamily="2" charset="2"/>
              <a:buChar char="p"/>
            </a:pPr>
            <a:r>
              <a:rPr lang="zh-CN" altLang="en-US" sz="1800" dirty="0" smtClean="0">
                <a:latin typeface="+mj-ea"/>
                <a:ea typeface="+mj-ea"/>
              </a:rPr>
              <a:t>疼痛因</a:t>
            </a:r>
            <a:r>
              <a:rPr lang="zh-CN" altLang="en-US" sz="1800" dirty="0" smtClean="0">
                <a:solidFill>
                  <a:srgbClr val="C00000"/>
                </a:solidFill>
                <a:latin typeface="+mj-ea"/>
                <a:ea typeface="+mj-ea"/>
              </a:rPr>
              <a:t>情绪剧烈波动、较强体力活动、饱餐和寒冷等诱发</a:t>
            </a:r>
            <a:endParaRPr lang="en-US" altLang="zh-CN" sz="1800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>
              <a:spcBef>
                <a:spcPts val="1800"/>
              </a:spcBef>
              <a:spcAft>
                <a:spcPts val="600"/>
              </a:spcAft>
              <a:buSzPct val="100000"/>
              <a:buFont typeface="Wingdings" pitchFamily="2" charset="2"/>
              <a:buChar char="p"/>
            </a:pPr>
            <a:r>
              <a:rPr lang="zh-CN" altLang="en-US" sz="1800" dirty="0" smtClean="0">
                <a:latin typeface="+mj-ea"/>
                <a:ea typeface="+mj-ea"/>
              </a:rPr>
              <a:t>疼痛一般</a:t>
            </a:r>
            <a:r>
              <a:rPr lang="en-US" altLang="zh-CN" sz="1800" dirty="0" smtClean="0">
                <a:latin typeface="+mj-ea"/>
                <a:ea typeface="+mj-ea"/>
              </a:rPr>
              <a:t>3-5</a:t>
            </a:r>
            <a:r>
              <a:rPr lang="zh-CN" altLang="en-US" sz="1800" dirty="0" smtClean="0">
                <a:latin typeface="+mj-ea"/>
                <a:ea typeface="+mj-ea"/>
              </a:rPr>
              <a:t>分钟可缓解</a:t>
            </a:r>
            <a:endParaRPr lang="en-US" altLang="zh-CN" sz="1800" dirty="0" smtClean="0">
              <a:latin typeface="+mj-ea"/>
              <a:ea typeface="+mj-ea"/>
            </a:endParaRPr>
          </a:p>
          <a:p>
            <a:pPr>
              <a:spcBef>
                <a:spcPts val="1800"/>
              </a:spcBef>
              <a:spcAft>
                <a:spcPts val="600"/>
              </a:spcAft>
              <a:buSzPct val="100000"/>
              <a:buFont typeface="Wingdings" pitchFamily="2" charset="2"/>
              <a:buChar char="p"/>
            </a:pPr>
            <a:r>
              <a:rPr lang="zh-CN" altLang="en-US" sz="1800" dirty="0" smtClean="0">
                <a:latin typeface="+mj-ea"/>
                <a:ea typeface="+mj-ea"/>
              </a:rPr>
              <a:t>如果</a:t>
            </a:r>
            <a:r>
              <a:rPr lang="zh-CN" altLang="en-US" sz="1800" dirty="0" smtClean="0">
                <a:solidFill>
                  <a:srgbClr val="C00000"/>
                </a:solidFill>
                <a:latin typeface="+mj-ea"/>
                <a:ea typeface="+mj-ea"/>
              </a:rPr>
              <a:t>发作频繁、持续时间长，需警惕“急性心肌梗死”</a:t>
            </a:r>
            <a:r>
              <a:rPr lang="zh-CN" altLang="en-US" sz="1800" dirty="0" smtClean="0">
                <a:latin typeface="+mj-ea"/>
                <a:ea typeface="+mj-ea"/>
              </a:rPr>
              <a:t>，应尽快就医</a:t>
            </a:r>
            <a:endParaRPr lang="en-US" altLang="zh-CN" sz="1800" dirty="0" smtClean="0">
              <a:latin typeface="+mj-ea"/>
              <a:ea typeface="+mj-ea"/>
            </a:endParaRPr>
          </a:p>
          <a:p>
            <a:pPr>
              <a:spcBef>
                <a:spcPts val="1800"/>
              </a:spcBef>
              <a:spcAft>
                <a:spcPts val="600"/>
              </a:spcAft>
              <a:buSzPct val="100000"/>
              <a:buFont typeface="Wingdings" pitchFamily="2" charset="2"/>
              <a:buChar char="p"/>
            </a:pPr>
            <a:r>
              <a:rPr lang="zh-CN" altLang="en-US" sz="1800" dirty="0" smtClean="0">
                <a:latin typeface="+mj-ea"/>
                <a:ea typeface="+mj-ea"/>
              </a:rPr>
              <a:t>有些患者无明显的不舒服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988840"/>
            <a:ext cx="2703515" cy="342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7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>
          <a:xfrm>
            <a:off x="457200" y="97132"/>
            <a:ext cx="8229600" cy="912813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+mj-ea"/>
              </a:rPr>
              <a:t>高血脂导致的动脉粥样硬化是冠心病的“罪魁祸首”</a:t>
            </a:r>
            <a:r>
              <a:rPr lang="en-US" altLang="zh-CN" dirty="0">
                <a:latin typeface="+mj-ea"/>
              </a:rPr>
              <a:t>!</a:t>
            </a:r>
            <a:endParaRPr lang="zh-CN" altLang="en-US" dirty="0"/>
          </a:p>
        </p:txBody>
      </p:sp>
      <p:sp>
        <p:nvSpPr>
          <p:cNvPr id="8196" name="Text Box 7"/>
          <p:cNvSpPr txBox="1">
            <a:spLocks noChangeArrowheads="1"/>
          </p:cNvSpPr>
          <p:nvPr/>
        </p:nvSpPr>
        <p:spPr bwMode="auto">
          <a:xfrm>
            <a:off x="571472" y="1428736"/>
            <a:ext cx="8158191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23850" lvl="0" indent="-323850">
              <a:spcBef>
                <a:spcPts val="1200"/>
              </a:spcBef>
              <a:buSzPct val="100000"/>
              <a:buFont typeface="Arial" pitchFamily="34" charset="0"/>
              <a:buChar char="•"/>
            </a:pPr>
            <a:r>
              <a:rPr lang="zh-CN" altLang="en-US" sz="2000" b="1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血液中的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胆固醇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，尤其是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“坏胆固醇” </a:t>
            </a:r>
            <a:r>
              <a:rPr lang="en-US" altLang="zh-CN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(LDL-C)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过多时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，会沉积在动脉壁上，再结合其他物质，就形成了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动脉粥样硬化斑块</a:t>
            </a:r>
          </a:p>
          <a:p>
            <a:pPr marL="323850" indent="-323850">
              <a:spcBef>
                <a:spcPts val="1200"/>
              </a:spcBef>
              <a:buSzPct val="100000"/>
              <a:buFont typeface="Arial" pitchFamily="34" charset="0"/>
              <a:buChar char="•"/>
            </a:pPr>
            <a:r>
              <a:rPr lang="zh-CN" altLang="en-US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动脉粥样硬化斑块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使血管腔变得狭窄或堵塞，进而导致心血管疾病</a:t>
            </a:r>
            <a:endParaRPr lang="en-US" altLang="zh-CN" sz="2000" b="1" dirty="0" smtClean="0">
              <a:latin typeface="微软雅黑" pitchFamily="34" charset="-122"/>
              <a:ea typeface="微软雅黑" pitchFamily="34" charset="-122"/>
            </a:endParaRPr>
          </a:p>
          <a:p>
            <a:pPr marL="323850" indent="-323850">
              <a:spcBef>
                <a:spcPts val="1200"/>
              </a:spcBef>
              <a:buSzPct val="100000"/>
              <a:buFont typeface="Arial" pitchFamily="34" charset="0"/>
              <a:buChar char="•"/>
            </a:pP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" name="Picture 3" descr="vess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55357"/>
              </a:clrFrom>
              <a:clrTo>
                <a:srgbClr val="055357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0034" y="3929066"/>
            <a:ext cx="6423025" cy="2020884"/>
          </a:xfrm>
          <a:prstGeom prst="rect">
            <a:avLst/>
          </a:prstGeom>
          <a:noFill/>
        </p:spPr>
      </p:pic>
      <p:sp>
        <p:nvSpPr>
          <p:cNvPr id="18" name="Line 10"/>
          <p:cNvSpPr>
            <a:spLocks noChangeShapeType="1"/>
          </p:cNvSpPr>
          <p:nvPr/>
        </p:nvSpPr>
        <p:spPr bwMode="auto">
          <a:xfrm flipH="1">
            <a:off x="1357289" y="3786190"/>
            <a:ext cx="214313" cy="928694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 type="none" w="sm" len="sm"/>
            <a:tailEnd type="triangl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Line 11"/>
          <p:cNvSpPr>
            <a:spLocks noChangeShapeType="1"/>
          </p:cNvSpPr>
          <p:nvPr/>
        </p:nvSpPr>
        <p:spPr bwMode="auto">
          <a:xfrm rot="5400000" flipV="1">
            <a:off x="1071538" y="4214818"/>
            <a:ext cx="1143008" cy="142876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 type="none" w="sm" len="sm"/>
            <a:tailEnd type="triangl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Line 20"/>
          <p:cNvSpPr>
            <a:spLocks noChangeShapeType="1"/>
          </p:cNvSpPr>
          <p:nvPr/>
        </p:nvSpPr>
        <p:spPr bwMode="auto">
          <a:xfrm>
            <a:off x="5572132" y="3643314"/>
            <a:ext cx="500066" cy="14605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triangl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Line 33"/>
          <p:cNvSpPr>
            <a:spLocks noChangeShapeType="1"/>
          </p:cNvSpPr>
          <p:nvPr/>
        </p:nvSpPr>
        <p:spPr bwMode="auto">
          <a:xfrm>
            <a:off x="2592562" y="3250405"/>
            <a:ext cx="133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2" name="Line 34"/>
          <p:cNvSpPr>
            <a:spLocks noChangeShapeType="1"/>
          </p:cNvSpPr>
          <p:nvPr/>
        </p:nvSpPr>
        <p:spPr bwMode="auto">
          <a:xfrm>
            <a:off x="6500826" y="3250405"/>
            <a:ext cx="68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3" name="Line 35"/>
          <p:cNvSpPr>
            <a:spLocks noChangeShapeType="1"/>
          </p:cNvSpPr>
          <p:nvPr/>
        </p:nvSpPr>
        <p:spPr bwMode="auto">
          <a:xfrm>
            <a:off x="6764336" y="5068906"/>
            <a:ext cx="57626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grpSp>
        <p:nvGrpSpPr>
          <p:cNvPr id="34" name="Group 53"/>
          <p:cNvGrpSpPr>
            <a:grpSpLocks/>
          </p:cNvGrpSpPr>
          <p:nvPr/>
        </p:nvGrpSpPr>
        <p:grpSpPr bwMode="auto">
          <a:xfrm>
            <a:off x="7643834" y="4357694"/>
            <a:ext cx="777875" cy="1066800"/>
            <a:chOff x="2537" y="864"/>
            <a:chExt cx="1411" cy="1728"/>
          </a:xfrm>
        </p:grpSpPr>
        <p:pic>
          <p:nvPicPr>
            <p:cNvPr id="35" name="Picture 5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537" y="864"/>
              <a:ext cx="1411" cy="17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" name="Freeform 55"/>
            <p:cNvSpPr>
              <a:spLocks/>
            </p:cNvSpPr>
            <p:nvPr/>
          </p:nvSpPr>
          <p:spPr bwMode="auto">
            <a:xfrm>
              <a:off x="3762" y="1968"/>
              <a:ext cx="126" cy="318"/>
            </a:xfrm>
            <a:custGeom>
              <a:avLst/>
              <a:gdLst/>
              <a:ahLst/>
              <a:cxnLst>
                <a:cxn ang="0">
                  <a:pos x="78" y="0"/>
                </a:cxn>
                <a:cxn ang="0">
                  <a:pos x="30" y="48"/>
                </a:cxn>
                <a:cxn ang="0">
                  <a:pos x="0" y="132"/>
                </a:cxn>
                <a:cxn ang="0">
                  <a:pos x="12" y="198"/>
                </a:cxn>
                <a:cxn ang="0">
                  <a:pos x="30" y="240"/>
                </a:cxn>
                <a:cxn ang="0">
                  <a:pos x="78" y="288"/>
                </a:cxn>
                <a:cxn ang="0">
                  <a:pos x="120" y="318"/>
                </a:cxn>
                <a:cxn ang="0">
                  <a:pos x="126" y="186"/>
                </a:cxn>
                <a:cxn ang="0">
                  <a:pos x="126" y="108"/>
                </a:cxn>
                <a:cxn ang="0">
                  <a:pos x="120" y="36"/>
                </a:cxn>
                <a:cxn ang="0">
                  <a:pos x="78" y="0"/>
                </a:cxn>
              </a:cxnLst>
              <a:rect l="0" t="0" r="r" b="b"/>
              <a:pathLst>
                <a:path w="126" h="318">
                  <a:moveTo>
                    <a:pt x="78" y="0"/>
                  </a:moveTo>
                  <a:lnTo>
                    <a:pt x="30" y="48"/>
                  </a:lnTo>
                  <a:lnTo>
                    <a:pt x="0" y="132"/>
                  </a:lnTo>
                  <a:lnTo>
                    <a:pt x="12" y="198"/>
                  </a:lnTo>
                  <a:lnTo>
                    <a:pt x="30" y="240"/>
                  </a:lnTo>
                  <a:lnTo>
                    <a:pt x="78" y="288"/>
                  </a:lnTo>
                  <a:lnTo>
                    <a:pt x="120" y="318"/>
                  </a:lnTo>
                  <a:lnTo>
                    <a:pt x="126" y="186"/>
                  </a:lnTo>
                  <a:lnTo>
                    <a:pt x="126" y="108"/>
                  </a:lnTo>
                  <a:lnTo>
                    <a:pt x="120" y="3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8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37" name="Line 256"/>
          <p:cNvSpPr>
            <a:spLocks noChangeShapeType="1"/>
          </p:cNvSpPr>
          <p:nvPr/>
        </p:nvSpPr>
        <p:spPr bwMode="auto">
          <a:xfrm flipV="1">
            <a:off x="6740524" y="3987819"/>
            <a:ext cx="647700" cy="36036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39" name="矩形 238"/>
          <p:cNvSpPr/>
          <p:nvPr/>
        </p:nvSpPr>
        <p:spPr>
          <a:xfrm>
            <a:off x="785786" y="2928934"/>
            <a:ext cx="1643074" cy="64294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LDL-C</a:t>
            </a:r>
          </a:p>
        </p:txBody>
      </p:sp>
      <p:sp>
        <p:nvSpPr>
          <p:cNvPr id="240" name="矩形 239"/>
          <p:cNvSpPr/>
          <p:nvPr/>
        </p:nvSpPr>
        <p:spPr>
          <a:xfrm>
            <a:off x="4000496" y="2928934"/>
            <a:ext cx="2357454" cy="64294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动脉粥样硬化斑块</a:t>
            </a:r>
          </a:p>
        </p:txBody>
      </p:sp>
      <p:sp>
        <p:nvSpPr>
          <p:cNvPr id="241" name="矩形 240"/>
          <p:cNvSpPr/>
          <p:nvPr/>
        </p:nvSpPr>
        <p:spPr>
          <a:xfrm>
            <a:off x="7215206" y="2928934"/>
            <a:ext cx="1500198" cy="64294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冠心病</a:t>
            </a:r>
          </a:p>
        </p:txBody>
      </p:sp>
      <p:sp>
        <p:nvSpPr>
          <p:cNvPr id="244" name="AutoShape 6"/>
          <p:cNvSpPr>
            <a:spLocks noChangeArrowheads="1"/>
          </p:cNvSpPr>
          <p:nvPr/>
        </p:nvSpPr>
        <p:spPr bwMode="auto">
          <a:xfrm>
            <a:off x="7072330" y="4572008"/>
            <a:ext cx="428628" cy="580734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C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9427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防治冠心病，从积极控制危险因素做</a:t>
            </a:r>
            <a:r>
              <a:rPr lang="zh-CN" altLang="en-US" dirty="0" smtClean="0"/>
              <a:t>起</a:t>
            </a:r>
            <a:endParaRPr lang="zh-CN" alt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960968" y="1412776"/>
            <a:ext cx="2376264" cy="1665287"/>
            <a:chOff x="755576" y="1763713"/>
            <a:chExt cx="2376264" cy="1665287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9007" b="98730" l="0" r="4457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001" r="56196" b="8505"/>
            <a:stretch/>
          </p:blipFill>
          <p:spPr>
            <a:xfrm>
              <a:off x="1259632" y="1763713"/>
              <a:ext cx="1872208" cy="166528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4" name="TextBox 13"/>
            <p:cNvSpPr txBox="1"/>
            <p:nvPr/>
          </p:nvSpPr>
          <p:spPr>
            <a:xfrm>
              <a:off x="755576" y="2636912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FF0000"/>
                  </a:solidFill>
                </a:rPr>
                <a:t>高血脂</a:t>
              </a:r>
              <a:endParaRPr lang="zh-CN" altLang="en-US" sz="2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697272" y="1268760"/>
            <a:ext cx="1732809" cy="1855024"/>
            <a:chOff x="3491880" y="1196752"/>
            <a:chExt cx="1732809" cy="185502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9954" b="96181" l="429" r="4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018" r="60086" b="8369"/>
            <a:stretch/>
          </p:blipFill>
          <p:spPr>
            <a:xfrm>
              <a:off x="3491880" y="1196752"/>
              <a:ext cx="1732809" cy="158682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6" name="TextBox 15"/>
            <p:cNvSpPr txBox="1"/>
            <p:nvPr/>
          </p:nvSpPr>
          <p:spPr>
            <a:xfrm>
              <a:off x="3941832" y="265166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/>
                <a:t>高血压</a:t>
              </a:r>
              <a:endParaRPr lang="zh-CN" altLang="en-US" sz="2000" dirty="0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857512" y="1628800"/>
            <a:ext cx="2835220" cy="1624246"/>
            <a:chOff x="6012160" y="1628800"/>
            <a:chExt cx="2835220" cy="1624246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807" t="8735" b="61839"/>
            <a:stretch/>
          </p:blipFill>
          <p:spPr>
            <a:xfrm>
              <a:off x="6012160" y="1628800"/>
              <a:ext cx="1728192" cy="160519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380312" y="2852936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/>
                <a:t>肥胖或超重</a:t>
              </a:r>
              <a:endParaRPr lang="zh-CN" altLang="en-US" sz="2000" dirty="0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545144" y="4365104"/>
            <a:ext cx="2016224" cy="2350274"/>
            <a:chOff x="3563888" y="4437112"/>
            <a:chExt cx="2016224" cy="235027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889" b="45727" l="0" r="4457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08" r="59399" b="60761"/>
            <a:stretch/>
          </p:blipFill>
          <p:spPr>
            <a:xfrm>
              <a:off x="3563888" y="4437112"/>
              <a:ext cx="2016224" cy="202932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TextBox 17"/>
            <p:cNvSpPr txBox="1"/>
            <p:nvPr/>
          </p:nvSpPr>
          <p:spPr>
            <a:xfrm>
              <a:off x="4018002" y="6387276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/>
                <a:t>压力过大</a:t>
              </a:r>
              <a:endParaRPr lang="zh-CN" altLang="en-US" sz="2000" dirty="0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721608" y="3429000"/>
            <a:ext cx="1882840" cy="2056294"/>
            <a:chOff x="6444208" y="3645024"/>
            <a:chExt cx="1882840" cy="205629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9954" b="96181" l="43000" r="9857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548" t="62018" b="8361"/>
            <a:stretch/>
          </p:blipFill>
          <p:spPr>
            <a:xfrm>
              <a:off x="6444208" y="3645024"/>
              <a:ext cx="1882840" cy="179019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9" name="TextBox 18"/>
            <p:cNvSpPr txBox="1"/>
            <p:nvPr/>
          </p:nvSpPr>
          <p:spPr>
            <a:xfrm>
              <a:off x="7092280" y="5301208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/>
                <a:t>吸烟</a:t>
              </a:r>
              <a:endParaRPr lang="zh-CN" altLang="en-US" sz="2000" dirty="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816952" y="3429000"/>
            <a:ext cx="1656184" cy="1984286"/>
            <a:chOff x="251520" y="3861048"/>
            <a:chExt cx="1656184" cy="1984286"/>
          </a:xfrm>
        </p:grpSpPr>
        <p:grpSp>
          <p:nvGrpSpPr>
            <p:cNvPr id="20" name="组合 19"/>
            <p:cNvGrpSpPr/>
            <p:nvPr/>
          </p:nvGrpSpPr>
          <p:grpSpPr>
            <a:xfrm>
              <a:off x="323528" y="3933056"/>
              <a:ext cx="1584176" cy="1912278"/>
              <a:chOff x="1187624" y="3861048"/>
              <a:chExt cx="1584176" cy="1912278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7624" y="3861048"/>
                <a:ext cx="1584176" cy="1465362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1486288" y="5373216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 smtClean="0"/>
                  <a:t>糖尿病</a:t>
                </a:r>
                <a:endParaRPr lang="zh-CN" altLang="en-US" sz="2000" dirty="0"/>
              </a:p>
            </p:txBody>
          </p:sp>
        </p:grpSp>
        <p:sp>
          <p:nvSpPr>
            <p:cNvPr id="22" name="流程图: 联系 21"/>
            <p:cNvSpPr/>
            <p:nvPr/>
          </p:nvSpPr>
          <p:spPr>
            <a:xfrm>
              <a:off x="251520" y="3861048"/>
              <a:ext cx="1656184" cy="1584176"/>
            </a:xfrm>
            <a:prstGeom prst="flowChartConnector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932040" y="4725144"/>
            <a:ext cx="1656184" cy="1584176"/>
            <a:chOff x="4314735" y="2924944"/>
            <a:chExt cx="1656184" cy="1584176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8751" y="3068961"/>
              <a:ext cx="1254903" cy="1296144"/>
            </a:xfrm>
            <a:prstGeom prst="rect">
              <a:avLst/>
            </a:prstGeom>
          </p:spPr>
        </p:pic>
        <p:sp>
          <p:nvSpPr>
            <p:cNvPr id="27" name="流程图: 联系 26"/>
            <p:cNvSpPr/>
            <p:nvPr/>
          </p:nvSpPr>
          <p:spPr>
            <a:xfrm>
              <a:off x="4314735" y="2924944"/>
              <a:ext cx="1656184" cy="1584176"/>
            </a:xfrm>
            <a:prstGeom prst="flowChartConnector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3248561" y="3284984"/>
            <a:ext cx="26468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 smtClean="0"/>
              <a:t>可控的危险因素：</a:t>
            </a:r>
            <a:endParaRPr lang="en-US" altLang="zh-CN" sz="2400" b="1" dirty="0" smtClean="0"/>
          </a:p>
          <a:p>
            <a:pPr algn="ctr">
              <a:lnSpc>
                <a:spcPct val="150000"/>
              </a:lnSpc>
            </a:pPr>
            <a:r>
              <a:rPr lang="zh-CN" altLang="en-US" sz="2400" b="1" dirty="0" smtClean="0"/>
              <a:t>请及时纠正！</a:t>
            </a:r>
            <a:endParaRPr lang="zh-CN" altLang="en-US" sz="24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5076056" y="630932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+mn-ea"/>
              </a:rPr>
              <a:t>缺乏运动</a:t>
            </a:r>
            <a:endParaRPr lang="zh-CN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2024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3618</TotalTime>
  <Words>931</Words>
  <Application>Microsoft Office PowerPoint</Application>
  <PresentationFormat>全屏显示(4:3)</PresentationFormat>
  <Paragraphs>113</Paragraphs>
  <Slides>18</Slides>
  <Notes>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19" baseType="lpstr">
      <vt:lpstr>Office 主题</vt:lpstr>
      <vt:lpstr>得了冠心病，我该怎么办？</vt:lpstr>
      <vt:lpstr>冠心病：人类健康“第一杀手”</vt:lpstr>
      <vt:lpstr>冠心病就在我们身边</vt:lpstr>
      <vt:lpstr>PowerPoint 演示文稿</vt:lpstr>
      <vt:lpstr>什么是冠心病？</vt:lpstr>
      <vt:lpstr>冠心病有哪些类型呢？</vt:lpstr>
      <vt:lpstr>冠心病常见的症状</vt:lpstr>
      <vt:lpstr>高血脂导致的动脉粥样硬化是冠心病的“罪魁祸首”!</vt:lpstr>
      <vt:lpstr>防治冠心病，从积极控制危险因素做起</vt:lpstr>
      <vt:lpstr>PowerPoint 演示文稿</vt:lpstr>
      <vt:lpstr>双“管”齐下，降低冠心病风险！</vt:lpstr>
      <vt:lpstr>健康的生活方式是治疗的基础</vt:lpstr>
      <vt:lpstr>他汀是降脂治疗的基石</vt:lpstr>
      <vt:lpstr>出院后“坏”胆固醇已经不高了，不用吃药了</vt:lpstr>
      <vt:lpstr>冠心病为慢性进展性疾病，防治需要漫长的时间</vt:lpstr>
      <vt:lpstr>随意停用他汀，后果很严重</vt:lpstr>
      <vt:lpstr>他汀治疗，贵在坚持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mediyixue</dc:creator>
  <cp:lastModifiedBy>admin</cp:lastModifiedBy>
  <cp:revision>457</cp:revision>
  <dcterms:created xsi:type="dcterms:W3CDTF">2014-09-10T09:47:10Z</dcterms:created>
  <dcterms:modified xsi:type="dcterms:W3CDTF">2015-08-27T07:07:35Z</dcterms:modified>
</cp:coreProperties>
</file>